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4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5143500" type="screen16x9"/>
  <p:notesSz cx="6858000" cy="9144000"/>
  <p:embeddedFontLst>
    <p:embeddedFont>
      <p:font typeface="ADLaM Display" panose="02010000000000000000" pitchFamily="2" charset="77"/>
      <p:regular r:id="rId16"/>
    </p:embeddedFont>
    <p:embeddedFont>
      <p:font typeface="Coming Soon" panose="02000000000000000000" pitchFamily="2" charset="0"/>
      <p:regular r:id="rId17"/>
    </p:embeddedFont>
    <p:embeddedFont>
      <p:font typeface="Concert One" pitchFamily="2" charset="77"/>
      <p:regular r:id="rId18"/>
    </p:embeddedFont>
    <p:embeddedFont>
      <p:font typeface="Roboto Medium" panose="02000000000000000000" pitchFamily="2" charset="0"/>
      <p:regular r:id="rId19"/>
      <p:bold r:id="rId20"/>
      <p:italic r:id="rId21"/>
      <p:boldItalic r:id="rId22"/>
    </p:embeddedFont>
    <p:embeddedFont>
      <p:font typeface="Roboto Mono" pitchFamily="49" charset="0"/>
      <p:regular r:id="rId23"/>
      <p:bold r:id="rId24"/>
      <p:italic r:id="rId25"/>
      <p:boldItalic r:id="rId26"/>
    </p:embeddedFont>
    <p:embeddedFont>
      <p:font typeface="Roboto Mono Medium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2A4B02-5F38-4FE0-B3CC-A1F0104861AE}">
  <a:tblStyle styleId="{B52A4B02-5F38-4FE0-B3CC-A1F0104861A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2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777e31443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777e31443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1209571f4d9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1209571f4d9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20f6c89457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20f6c89457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853034354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853034354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209571f4d9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209571f4d9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853034354b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853034354b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1209571f4d9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1209571f4d9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1209571f4d9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1209571f4d9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8506521a88_4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8506521a88_4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-620881">
            <a:off x="1853551" y="40483"/>
            <a:ext cx="2068426" cy="177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047887" y="524012"/>
            <a:ext cx="7048226" cy="410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3925" y="2989525"/>
            <a:ext cx="1584774" cy="1852801"/>
          </a:xfrm>
          <a:prstGeom prst="rect">
            <a:avLst/>
          </a:prstGeom>
          <a:noFill/>
          <a:ln>
            <a:noFill/>
          </a:ln>
          <a:effectLst>
            <a:outerShdw blurRad="57150" dist="19050" dir="3300000" algn="bl" rotWithShape="0">
              <a:srgbClr val="000000">
                <a:alpha val="34000"/>
              </a:srgbClr>
            </a:outerShdw>
          </a:effectLst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32100" y="1728423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4151" y="447699"/>
            <a:ext cx="5395700" cy="42481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2673000" y="2550900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937741" y="3307350"/>
            <a:ext cx="3268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3778200" y="140380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836900" y="711175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398275" y="1401825"/>
            <a:ext cx="69633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7975">
              <a:spcBef>
                <a:spcPts val="0"/>
              </a:spcBef>
              <a:spcAft>
                <a:spcPts val="0"/>
              </a:spcAft>
              <a:buSzPts val="1250"/>
              <a:buFont typeface="Concert One"/>
              <a:buAutoNum type="arabicPeriod"/>
              <a:defRPr sz="950">
                <a:solidFill>
                  <a:schemeClr val="dk2"/>
                </a:solidFill>
              </a:defRPr>
            </a:lvl1pPr>
            <a:lvl2pPr marL="914400" lvl="1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alphaLcPeriod"/>
              <a:defRPr sz="950">
                <a:solidFill>
                  <a:schemeClr val="dk2"/>
                </a:solidFill>
              </a:defRPr>
            </a:lvl2pPr>
            <a:lvl3pPr marL="1371600" lvl="2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romanLcPeriod"/>
              <a:defRPr sz="950">
                <a:solidFill>
                  <a:schemeClr val="dk2"/>
                </a:solidFill>
              </a:defRPr>
            </a:lvl3pPr>
            <a:lvl4pPr marL="1828800" lvl="3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arabicPeriod"/>
              <a:defRPr sz="950">
                <a:solidFill>
                  <a:schemeClr val="dk2"/>
                </a:solidFill>
              </a:defRPr>
            </a:lvl4pPr>
            <a:lvl5pPr marL="2286000" lvl="4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alphaLcPeriod"/>
              <a:defRPr sz="950">
                <a:solidFill>
                  <a:schemeClr val="dk2"/>
                </a:solidFill>
              </a:defRPr>
            </a:lvl5pPr>
            <a:lvl6pPr marL="2743200" lvl="5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romanLcPeriod"/>
              <a:defRPr sz="950">
                <a:solidFill>
                  <a:schemeClr val="dk2"/>
                </a:solidFill>
              </a:defRPr>
            </a:lvl6pPr>
            <a:lvl7pPr marL="3200400" lvl="6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arabicPeriod"/>
              <a:defRPr sz="950">
                <a:solidFill>
                  <a:schemeClr val="dk2"/>
                </a:solidFill>
              </a:defRPr>
            </a:lvl7pPr>
            <a:lvl8pPr marL="3657600" lvl="7" indent="-292100">
              <a:spcBef>
                <a:spcPts val="1600"/>
              </a:spcBef>
              <a:spcAft>
                <a:spcPts val="0"/>
              </a:spcAft>
              <a:buClr>
                <a:srgbClr val="4D719D"/>
              </a:buClr>
              <a:buSzPts val="1000"/>
              <a:buFont typeface="Muli"/>
              <a:buAutoNum type="alphaLcPeriod"/>
              <a:defRPr sz="950">
                <a:solidFill>
                  <a:schemeClr val="dk2"/>
                </a:solidFill>
              </a:defRPr>
            </a:lvl8pPr>
            <a:lvl9pPr marL="4114800" lvl="8" indent="-292100">
              <a:spcBef>
                <a:spcPts val="1600"/>
              </a:spcBef>
              <a:spcAft>
                <a:spcPts val="1600"/>
              </a:spcAft>
              <a:buClr>
                <a:srgbClr val="4D719D"/>
              </a:buClr>
              <a:buSzPts val="1000"/>
              <a:buFont typeface="Muli"/>
              <a:buAutoNum type="romanLcPeriod"/>
              <a:defRPr sz="95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996375" y="1900525"/>
            <a:ext cx="2901600" cy="22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1629950" y="3828100"/>
            <a:ext cx="2332500" cy="6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ncert One"/>
              <a:buNone/>
              <a:defRPr sz="1600"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5044725" y="539500"/>
            <a:ext cx="3224400" cy="40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_COLUMN_TEXT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4151" y="447699"/>
            <a:ext cx="5395700" cy="42481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2649000" y="2142600"/>
            <a:ext cx="3846000" cy="18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3127075" y="1366750"/>
            <a:ext cx="290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534900" y="2495013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subTitle" idx="1"/>
          </p:nvPr>
        </p:nvSpPr>
        <p:spPr>
          <a:xfrm>
            <a:off x="799650" y="3241096"/>
            <a:ext cx="3268500" cy="6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 idx="2" hasCustomPrompt="1"/>
          </p:nvPr>
        </p:nvSpPr>
        <p:spPr>
          <a:xfrm>
            <a:off x="1640100" y="1347913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948000" y="2519950"/>
            <a:ext cx="3224400" cy="12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948000" y="1218000"/>
            <a:ext cx="2755800" cy="12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SECTION_TITLE_AND_DESCRIPTION_1_1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6013614" y="838400"/>
            <a:ext cx="23331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subTitle" idx="1"/>
          </p:nvPr>
        </p:nvSpPr>
        <p:spPr>
          <a:xfrm>
            <a:off x="6013614" y="1199352"/>
            <a:ext cx="233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title" idx="2"/>
          </p:nvPr>
        </p:nvSpPr>
        <p:spPr>
          <a:xfrm>
            <a:off x="6013603" y="2104924"/>
            <a:ext cx="23331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32" name="Google Shape;132;p24"/>
          <p:cNvSpPr txBox="1">
            <a:spLocks noGrp="1"/>
          </p:cNvSpPr>
          <p:nvPr>
            <p:ph type="subTitle" idx="3"/>
          </p:nvPr>
        </p:nvSpPr>
        <p:spPr>
          <a:xfrm>
            <a:off x="6013601" y="2465876"/>
            <a:ext cx="233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4"/>
          <p:cNvSpPr txBox="1">
            <a:spLocks noGrp="1"/>
          </p:cNvSpPr>
          <p:nvPr>
            <p:ph type="title" idx="4"/>
          </p:nvPr>
        </p:nvSpPr>
        <p:spPr>
          <a:xfrm>
            <a:off x="6013618" y="3371448"/>
            <a:ext cx="23331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34" name="Google Shape;134;p24"/>
          <p:cNvSpPr txBox="1">
            <a:spLocks noGrp="1"/>
          </p:cNvSpPr>
          <p:nvPr>
            <p:ph type="subTitle" idx="5"/>
          </p:nvPr>
        </p:nvSpPr>
        <p:spPr>
          <a:xfrm>
            <a:off x="6013615" y="3732400"/>
            <a:ext cx="233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title" idx="6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1_1_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650175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1262550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1922400" y="3538630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1600" b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ubTitle" idx="1"/>
          </p:nvPr>
        </p:nvSpPr>
        <p:spPr>
          <a:xfrm>
            <a:off x="1922400" y="1269487"/>
            <a:ext cx="3439500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4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SECTION_TITLE_AND_DESCRIPTION_1_1_1_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5230400" y="3321638"/>
            <a:ext cx="2797500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subTitle" idx="1"/>
          </p:nvPr>
        </p:nvSpPr>
        <p:spPr>
          <a:xfrm>
            <a:off x="4909400" y="1218188"/>
            <a:ext cx="3439500" cy="20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1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SECTION_TITLE_AND_DESCRIPTION_1_2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8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800975" y="2010025"/>
            <a:ext cx="2459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subTitle" idx="1"/>
          </p:nvPr>
        </p:nvSpPr>
        <p:spPr>
          <a:xfrm>
            <a:off x="801101" y="2400094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title" idx="2"/>
          </p:nvPr>
        </p:nvSpPr>
        <p:spPr>
          <a:xfrm>
            <a:off x="5850883" y="2010025"/>
            <a:ext cx="2459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64" name="Google Shape;164;p28"/>
          <p:cNvSpPr txBox="1">
            <a:spLocks noGrp="1"/>
          </p:cNvSpPr>
          <p:nvPr>
            <p:ph type="subTitle" idx="3"/>
          </p:nvPr>
        </p:nvSpPr>
        <p:spPr>
          <a:xfrm>
            <a:off x="5850880" y="2400101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title" idx="4"/>
          </p:nvPr>
        </p:nvSpPr>
        <p:spPr>
          <a:xfrm>
            <a:off x="800975" y="3449700"/>
            <a:ext cx="2459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66" name="Google Shape;166;p28"/>
          <p:cNvSpPr txBox="1">
            <a:spLocks noGrp="1"/>
          </p:cNvSpPr>
          <p:nvPr>
            <p:ph type="subTitle" idx="5"/>
          </p:nvPr>
        </p:nvSpPr>
        <p:spPr>
          <a:xfrm>
            <a:off x="801101" y="3838273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28"/>
          <p:cNvSpPr txBox="1">
            <a:spLocks noGrp="1"/>
          </p:cNvSpPr>
          <p:nvPr>
            <p:ph type="title" idx="6"/>
          </p:nvPr>
        </p:nvSpPr>
        <p:spPr>
          <a:xfrm>
            <a:off x="5850883" y="3449699"/>
            <a:ext cx="2459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68" name="Google Shape;168;p28"/>
          <p:cNvSpPr txBox="1">
            <a:spLocks noGrp="1"/>
          </p:cNvSpPr>
          <p:nvPr>
            <p:ph type="subTitle" idx="7"/>
          </p:nvPr>
        </p:nvSpPr>
        <p:spPr>
          <a:xfrm>
            <a:off x="5850880" y="3838276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28"/>
          <p:cNvSpPr txBox="1">
            <a:spLocks noGrp="1"/>
          </p:cNvSpPr>
          <p:nvPr>
            <p:ph type="title" idx="8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SECTION_TITLE_AND_DESCRIPTION_1_2_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9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2598373" y="1548225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74" name="Google Shape;174;p29"/>
          <p:cNvSpPr txBox="1">
            <a:spLocks noGrp="1"/>
          </p:cNvSpPr>
          <p:nvPr>
            <p:ph type="subTitle" idx="1"/>
          </p:nvPr>
        </p:nvSpPr>
        <p:spPr>
          <a:xfrm>
            <a:off x="2598375" y="1928075"/>
            <a:ext cx="19719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title" idx="2"/>
          </p:nvPr>
        </p:nvSpPr>
        <p:spPr>
          <a:xfrm>
            <a:off x="5835074" y="1548225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76" name="Google Shape;176;p29"/>
          <p:cNvSpPr txBox="1">
            <a:spLocks noGrp="1"/>
          </p:cNvSpPr>
          <p:nvPr>
            <p:ph type="subTitle" idx="3"/>
          </p:nvPr>
        </p:nvSpPr>
        <p:spPr>
          <a:xfrm>
            <a:off x="5835075" y="1928075"/>
            <a:ext cx="19719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title" idx="4"/>
          </p:nvPr>
        </p:nvSpPr>
        <p:spPr>
          <a:xfrm>
            <a:off x="2598373" y="2987900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78" name="Google Shape;178;p29"/>
          <p:cNvSpPr txBox="1">
            <a:spLocks noGrp="1"/>
          </p:cNvSpPr>
          <p:nvPr>
            <p:ph type="subTitle" idx="5"/>
          </p:nvPr>
        </p:nvSpPr>
        <p:spPr>
          <a:xfrm>
            <a:off x="2598375" y="3369312"/>
            <a:ext cx="19719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29"/>
          <p:cNvSpPr txBox="1">
            <a:spLocks noGrp="1"/>
          </p:cNvSpPr>
          <p:nvPr>
            <p:ph type="title" idx="6"/>
          </p:nvPr>
        </p:nvSpPr>
        <p:spPr>
          <a:xfrm>
            <a:off x="5835074" y="2987898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80" name="Google Shape;180;p29"/>
          <p:cNvSpPr txBox="1">
            <a:spLocks noGrp="1"/>
          </p:cNvSpPr>
          <p:nvPr>
            <p:ph type="subTitle" idx="7"/>
          </p:nvPr>
        </p:nvSpPr>
        <p:spPr>
          <a:xfrm>
            <a:off x="5835075" y="3369311"/>
            <a:ext cx="19719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29"/>
          <p:cNvSpPr txBox="1">
            <a:spLocks noGrp="1"/>
          </p:cNvSpPr>
          <p:nvPr>
            <p:ph type="title" idx="8"/>
          </p:nvPr>
        </p:nvSpPr>
        <p:spPr>
          <a:xfrm>
            <a:off x="1926750" y="711175"/>
            <a:ext cx="529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41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APTION_ONLY_1_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TITLE_AND_DESCRIPTION_1_1_3_1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4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_1_2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249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Medium"/>
              <a:buChar char="●"/>
              <a:defRPr sz="1800"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●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●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5" r:id="rId5"/>
    <p:sldLayoutId id="2147483658" r:id="rId6"/>
    <p:sldLayoutId id="2147483665" r:id="rId7"/>
    <p:sldLayoutId id="2147483666" r:id="rId8"/>
    <p:sldLayoutId id="2147483669" r:id="rId9"/>
    <p:sldLayoutId id="2147483670" r:id="rId10"/>
    <p:sldLayoutId id="2147483672" r:id="rId11"/>
    <p:sldLayoutId id="2147483673" r:id="rId12"/>
    <p:sldLayoutId id="2147483674" r:id="rId13"/>
    <p:sldLayoutId id="2147483675" r:id="rId14"/>
    <p:sldLayoutId id="2147483687" r:id="rId15"/>
    <p:sldLayoutId id="2147483688" r:id="rId16"/>
    <p:sldLayoutId id="2147483689" r:id="rId17"/>
    <p:sldLayoutId id="2147483690" r:id="rId18"/>
  </p:sldLayoutIdLst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jpg"/><Relationship Id="rId5" Type="http://schemas.openxmlformats.org/officeDocument/2006/relationships/image" Target="../media/image10.gif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kehX9o1JbI?feature=oembed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oMBkaHEH1F8?feature=oembed" TargetMode="Externa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10" Type="http://schemas.openxmlformats.org/officeDocument/2006/relationships/image" Target="../media/image29.jpg"/><Relationship Id="rId4" Type="http://schemas.openxmlformats.org/officeDocument/2006/relationships/image" Target="../media/image23.png"/><Relationship Id="rId9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ositivityratio.com/single.php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XYGEvi0VJpY?feature=oembed" TargetMode="Externa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3" Type="http://schemas.openxmlformats.org/officeDocument/2006/relationships/image" Target="../media/image37.gif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hoyhevistoloquepasa.blogspot.com/2015/07/" TargetMode="External"/><Relationship Id="rId11" Type="http://schemas.openxmlformats.org/officeDocument/2006/relationships/hyperlink" Target="https://creativecommons.org/licenses/by-nc-nd/3.0/" TargetMode="External"/><Relationship Id="rId5" Type="http://schemas.openxmlformats.org/officeDocument/2006/relationships/image" Target="../media/image38.jpeg"/><Relationship Id="rId10" Type="http://schemas.openxmlformats.org/officeDocument/2006/relationships/hyperlink" Target="https://rompigonadi.it/per-5-minuti-di-rabbia-occorrono-6-ore-per-riparare-i-danni-causati-al-nostro-corpo/2701" TargetMode="External"/><Relationship Id="rId4" Type="http://schemas.openxmlformats.org/officeDocument/2006/relationships/hyperlink" Target="https://www.wired.it/lol/2015/09/16/16-gif-inside-out/" TargetMode="External"/><Relationship Id="rId9" Type="http://schemas.openxmlformats.org/officeDocument/2006/relationships/image" Target="../media/image40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1.png"/><Relationship Id="rId7" Type="http://schemas.openxmlformats.org/officeDocument/2006/relationships/hyperlink" Target="https://flip.com/groups/14593832/topics/36341724/response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10" Type="http://schemas.openxmlformats.org/officeDocument/2006/relationships/image" Target="../media/image47.jpg"/><Relationship Id="rId4" Type="http://schemas.openxmlformats.org/officeDocument/2006/relationships/image" Target="../media/image42.jpg"/><Relationship Id="rId9" Type="http://schemas.openxmlformats.org/officeDocument/2006/relationships/image" Target="../media/image4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0"/>
          <p:cNvSpPr txBox="1">
            <a:spLocks noGrp="1"/>
          </p:cNvSpPr>
          <p:nvPr>
            <p:ph type="ctrTitle"/>
          </p:nvPr>
        </p:nvSpPr>
        <p:spPr>
          <a:xfrm>
            <a:off x="1477800" y="1091174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accent2"/>
                </a:solidFill>
              </a:rPr>
              <a:t> BARCELLONA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315" name="Google Shape;315;p50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Here starts the lesson!</a:t>
            </a:r>
            <a:endParaRPr b="0" dirty="0"/>
          </a:p>
        </p:txBody>
      </p:sp>
      <p:sp>
        <p:nvSpPr>
          <p:cNvPr id="316" name="Google Shape;316;p50"/>
          <p:cNvSpPr/>
          <p:nvPr/>
        </p:nvSpPr>
        <p:spPr>
          <a:xfrm>
            <a:off x="1903070" y="1910787"/>
            <a:ext cx="617075" cy="15875"/>
          </a:xfrm>
          <a:custGeom>
            <a:avLst/>
            <a:gdLst/>
            <a:ahLst/>
            <a:cxnLst/>
            <a:rect l="l" t="t" r="r" b="b"/>
            <a:pathLst>
              <a:path w="24683" h="635" extrusionOk="0">
                <a:moveTo>
                  <a:pt x="0" y="635"/>
                </a:moveTo>
                <a:cubicBezTo>
                  <a:pt x="8115" y="-719"/>
                  <a:pt x="16455" y="635"/>
                  <a:pt x="24683" y="635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17" name="Google Shape;317;p50"/>
          <p:cNvSpPr/>
          <p:nvPr/>
        </p:nvSpPr>
        <p:spPr>
          <a:xfrm>
            <a:off x="6754765" y="1918724"/>
            <a:ext cx="613650" cy="45719"/>
          </a:xfrm>
          <a:custGeom>
            <a:avLst/>
            <a:gdLst/>
            <a:ahLst/>
            <a:cxnLst/>
            <a:rect l="l" t="t" r="r" b="b"/>
            <a:pathLst>
              <a:path w="24546" h="551" extrusionOk="0">
                <a:moveTo>
                  <a:pt x="0" y="551"/>
                </a:moveTo>
                <a:cubicBezTo>
                  <a:pt x="8133" y="-353"/>
                  <a:pt x="16363" y="137"/>
                  <a:pt x="24546" y="137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18" name="Google Shape;318;p50"/>
          <p:cNvSpPr/>
          <p:nvPr/>
        </p:nvSpPr>
        <p:spPr>
          <a:xfrm>
            <a:off x="1889900" y="4413504"/>
            <a:ext cx="992850" cy="102600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it-IT"/>
          </a:p>
        </p:txBody>
      </p:sp>
      <p:pic>
        <p:nvPicPr>
          <p:cNvPr id="319" name="Google Shape;319;p50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>
            <a:off x="6539175" y="3603223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50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>
            <a:off x="6539175" y="3055100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FB25405-D6FD-BCBF-CE93-11824B68AF49}"/>
              </a:ext>
            </a:extLst>
          </p:cNvPr>
          <p:cNvSpPr txBox="1"/>
          <p:nvPr/>
        </p:nvSpPr>
        <p:spPr>
          <a:xfrm>
            <a:off x="3494049" y="2862146"/>
            <a:ext cx="2787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23/04/2023-29/04/2023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1"/>
          <p:cNvSpPr txBox="1">
            <a:spLocks noGrp="1"/>
          </p:cNvSpPr>
          <p:nvPr>
            <p:ph type="title"/>
          </p:nvPr>
        </p:nvSpPr>
        <p:spPr>
          <a:xfrm>
            <a:off x="-519724" y="520886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23/04/2023</a:t>
            </a:r>
            <a:endParaRPr dirty="0"/>
          </a:p>
        </p:txBody>
      </p:sp>
      <p:sp>
        <p:nvSpPr>
          <p:cNvPr id="327" name="Google Shape;327;p51"/>
          <p:cNvSpPr txBox="1"/>
          <p:nvPr/>
        </p:nvSpPr>
        <p:spPr>
          <a:xfrm>
            <a:off x="1405150" y="4312435"/>
            <a:ext cx="54786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 dirty="0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rPr>
              <a:t>.</a:t>
            </a:r>
            <a:endParaRPr sz="1200" dirty="0">
              <a:solidFill>
                <a:schemeClr val="accent2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pic>
        <p:nvPicPr>
          <p:cNvPr id="1026" name="Picture 2" descr="Decollo Decollare Aereo Viaggiare GIF - Takeoff Launch Plane ...">
            <a:extLst>
              <a:ext uri="{FF2B5EF4-FFF2-40B4-BE49-F238E27FC236}">
                <a16:creationId xmlns:a16="http://schemas.microsoft.com/office/drawing/2014/main" id="{648044F9-3D84-2487-B483-9D634708A2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9" r="13157"/>
          <a:stretch/>
        </p:blipFill>
        <p:spPr bwMode="auto">
          <a:xfrm>
            <a:off x="3193491" y="314340"/>
            <a:ext cx="1021670" cy="7792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41FDC0EA-18D8-BF2E-68E9-094A3ADC2CDE}"/>
              </a:ext>
            </a:extLst>
          </p:cNvPr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3028890" y="3253931"/>
            <a:ext cx="2749550" cy="116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49225" indent="0">
              <a:buNone/>
            </a:pPr>
            <a:r>
              <a:rPr lang="it-IT" sz="1400" b="0" i="0" dirty="0">
                <a:solidFill>
                  <a:srgbClr val="111111"/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Il 23 aprile a Barcellona si festeggia San Jordi, in onore di San Giorgio patrono di Barcellona.</a:t>
            </a:r>
            <a:br>
              <a:rPr lang="it-IT" sz="14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r>
              <a:rPr lang="it-IT" sz="1400" b="0" i="0" dirty="0">
                <a:solidFill>
                  <a:srgbClr val="111111"/>
                </a:solidFill>
                <a:effectLst/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Quel giorno è tradizione regalare libri e rose rosse.</a:t>
            </a:r>
            <a:endParaRPr lang="it-IT" sz="1400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7" name="Immagine 6" descr="Immagine che contiene testo, negozio, Vendita al dettaglio, mercato&#10;&#10;Descrizione generata automaticamente">
            <a:extLst>
              <a:ext uri="{FF2B5EF4-FFF2-40B4-BE49-F238E27FC236}">
                <a16:creationId xmlns:a16="http://schemas.microsoft.com/office/drawing/2014/main" id="{4E19B8D6-5C6F-C312-15FC-D67DA97ADC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8387" y="1441613"/>
            <a:ext cx="3153613" cy="1655647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56133BC5-D463-0FDB-9368-5E931E5A0A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29618" y="762166"/>
            <a:ext cx="2070037" cy="3656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0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53"/>
          <p:cNvPicPr preferRelativeResize="0"/>
          <p:nvPr/>
        </p:nvPicPr>
        <p:blipFill>
          <a:blip r:embed="rId4">
            <a:alphaModFix amt="86000"/>
          </a:blip>
          <a:stretch>
            <a:fillRect/>
          </a:stretch>
        </p:blipFill>
        <p:spPr>
          <a:xfrm rot="506111">
            <a:off x="2823256" y="845518"/>
            <a:ext cx="1796041" cy="77425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53"/>
          <p:cNvSpPr txBox="1">
            <a:spLocks noGrp="1"/>
          </p:cNvSpPr>
          <p:nvPr>
            <p:ph type="title" idx="2"/>
          </p:nvPr>
        </p:nvSpPr>
        <p:spPr>
          <a:xfrm>
            <a:off x="2870551" y="924177"/>
            <a:ext cx="1701450" cy="5533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24/04/2023</a:t>
            </a:r>
            <a:endParaRPr sz="2000" dirty="0"/>
          </a:p>
        </p:txBody>
      </p:sp>
      <p:pic>
        <p:nvPicPr>
          <p:cNvPr id="350" name="Google Shape;350;p53"/>
          <p:cNvPicPr preferRelativeResize="0"/>
          <p:nvPr/>
        </p:nvPicPr>
        <p:blipFill rotWithShape="1">
          <a:blip r:embed="rId5">
            <a:alphaModFix/>
          </a:blip>
          <a:srcRect t="16970" r="8892" b="21025"/>
          <a:stretch/>
        </p:blipFill>
        <p:spPr>
          <a:xfrm rot="10800000">
            <a:off x="833700" y="122560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53"/>
          <p:cNvPicPr preferRelativeResize="0"/>
          <p:nvPr/>
        </p:nvPicPr>
        <p:blipFill rotWithShape="1">
          <a:blip r:embed="rId6">
            <a:alphaModFix/>
          </a:blip>
          <a:srcRect t="16734" r="8892" b="18300"/>
          <a:stretch/>
        </p:blipFill>
        <p:spPr>
          <a:xfrm rot="10800000">
            <a:off x="833700" y="17379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3"/>
          <p:cNvSpPr txBox="1">
            <a:spLocks noGrp="1"/>
          </p:cNvSpPr>
          <p:nvPr>
            <p:ph type="subTitle" idx="1"/>
          </p:nvPr>
        </p:nvSpPr>
        <p:spPr>
          <a:xfrm>
            <a:off x="1366725" y="3426723"/>
            <a:ext cx="6599291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SOCIAL EMOTIONAL LEARNING</a:t>
            </a:r>
            <a:endParaRPr dirty="0"/>
          </a:p>
        </p:txBody>
      </p:sp>
      <p:pic>
        <p:nvPicPr>
          <p:cNvPr id="2" name="Elementi multimediali online 1" title="Social-Emotional Learning: What Is SEL and Why SEL Matters">
            <a:hlinkClick r:id="" action="ppaction://media"/>
            <a:extLst>
              <a:ext uri="{FF2B5EF4-FFF2-40B4-BE49-F238E27FC236}">
                <a16:creationId xmlns:a16="http://schemas.microsoft.com/office/drawing/2014/main" id="{9877E1EF-F3B8-DF83-8860-D1FD28EF18E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301990" y="1806421"/>
            <a:ext cx="2540000" cy="14351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0FB8E628-6550-42D4-6E42-1051892E512C}"/>
              </a:ext>
            </a:extLst>
          </p:cNvPr>
          <p:cNvSpPr/>
          <p:nvPr/>
        </p:nvSpPr>
        <p:spPr>
          <a:xfrm>
            <a:off x="4571991" y="954181"/>
            <a:ext cx="21082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S.E.L.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ocial-Emotional Learning | PBS LearningMedia">
            <a:extLst>
              <a:ext uri="{FF2B5EF4-FFF2-40B4-BE49-F238E27FC236}">
                <a16:creationId xmlns:a16="http://schemas.microsoft.com/office/drawing/2014/main" id="{CE1C85A1-5D34-40D6-67D7-FCD59D79F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152" y="2847056"/>
            <a:ext cx="1680233" cy="1680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 descr="Immagine che contiene testo, cerchio, schermata, Carattere&#10;&#10;Descrizione generata automaticamente">
            <a:extLst>
              <a:ext uri="{FF2B5EF4-FFF2-40B4-BE49-F238E27FC236}">
                <a16:creationId xmlns:a16="http://schemas.microsoft.com/office/drawing/2014/main" id="{F11385FB-D782-69D6-6756-38298D3F7B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170"/>
          <a:stretch/>
        </p:blipFill>
        <p:spPr>
          <a:xfrm>
            <a:off x="5753316" y="774721"/>
            <a:ext cx="2196132" cy="2072335"/>
          </a:xfrm>
          <a:prstGeom prst="rect">
            <a:avLst/>
          </a:prstGeom>
        </p:spPr>
      </p:pic>
      <p:sp>
        <p:nvSpPr>
          <p:cNvPr id="358" name="Google Shape;358;p54"/>
          <p:cNvSpPr txBox="1">
            <a:spLocks noGrp="1"/>
          </p:cNvSpPr>
          <p:nvPr>
            <p:ph type="body" idx="1"/>
          </p:nvPr>
        </p:nvSpPr>
        <p:spPr>
          <a:xfrm>
            <a:off x="584463" y="1189405"/>
            <a:ext cx="3239623" cy="22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 sz="1200" dirty="0"/>
              <a:t>I nostri alunni sono costretti ad affrontare un mondo di relazioni complesse che richiedono loro di identificare e gestire le proprie emozioni, interagendo in modo costruttivo con gli altri.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000" dirty="0"/>
          </a:p>
        </p:txBody>
      </p:sp>
      <p:sp>
        <p:nvSpPr>
          <p:cNvPr id="359" name="Google Shape;359;p54"/>
          <p:cNvSpPr txBox="1">
            <a:spLocks noGrp="1"/>
          </p:cNvSpPr>
          <p:nvPr>
            <p:ph type="title"/>
          </p:nvPr>
        </p:nvSpPr>
        <p:spPr>
          <a:xfrm>
            <a:off x="1002324" y="526563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pic>
        <p:nvPicPr>
          <p:cNvPr id="360" name="Google Shape;360;p54"/>
          <p:cNvPicPr preferRelativeResize="0"/>
          <p:nvPr/>
        </p:nvPicPr>
        <p:blipFill>
          <a:blip r:embed="rId5">
            <a:alphaModFix amt="56000"/>
          </a:blip>
          <a:stretch>
            <a:fillRect/>
          </a:stretch>
        </p:blipFill>
        <p:spPr>
          <a:xfrm rot="10800000">
            <a:off x="1124175" y="928134"/>
            <a:ext cx="1918825" cy="21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54"/>
          <p:cNvSpPr/>
          <p:nvPr/>
        </p:nvSpPr>
        <p:spPr>
          <a:xfrm rot="-391042">
            <a:off x="1157449" y="2746016"/>
            <a:ext cx="1101258" cy="649000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0" y="15402"/>
                </a:moveTo>
                <a:lnTo>
                  <a:pt x="40035" y="0"/>
                </a:lnTo>
                <a:cubicBezTo>
                  <a:pt x="40035" y="0"/>
                  <a:pt x="39175" y="1442"/>
                  <a:pt x="39491" y="2221"/>
                </a:cubicBezTo>
                <a:cubicBezTo>
                  <a:pt x="39806" y="2993"/>
                  <a:pt x="41434" y="3418"/>
                  <a:pt x="41434" y="3418"/>
                </a:cubicBezTo>
                <a:cubicBezTo>
                  <a:pt x="41434" y="3418"/>
                  <a:pt x="40574" y="5040"/>
                  <a:pt x="41047" y="5753"/>
                </a:cubicBezTo>
                <a:cubicBezTo>
                  <a:pt x="41521" y="6466"/>
                  <a:pt x="42609" y="7168"/>
                  <a:pt x="42609" y="7168"/>
                </a:cubicBezTo>
                <a:cubicBezTo>
                  <a:pt x="42609" y="7168"/>
                  <a:pt x="41510" y="9791"/>
                  <a:pt x="44051" y="10684"/>
                </a:cubicBezTo>
                <a:lnTo>
                  <a:pt x="4327" y="25960"/>
                </a:lnTo>
                <a:cubicBezTo>
                  <a:pt x="4327" y="25960"/>
                  <a:pt x="4958" y="24252"/>
                  <a:pt x="4703" y="23631"/>
                </a:cubicBezTo>
                <a:cubicBezTo>
                  <a:pt x="4447" y="23011"/>
                  <a:pt x="2885" y="22439"/>
                  <a:pt x="2885" y="22439"/>
                </a:cubicBezTo>
                <a:cubicBezTo>
                  <a:pt x="2885" y="22439"/>
                  <a:pt x="3767" y="20752"/>
                  <a:pt x="3380" y="19816"/>
                </a:cubicBezTo>
                <a:cubicBezTo>
                  <a:pt x="2999" y="18885"/>
                  <a:pt x="1524" y="18526"/>
                  <a:pt x="1524" y="18526"/>
                </a:cubicBezTo>
                <a:cubicBezTo>
                  <a:pt x="1524" y="18526"/>
                  <a:pt x="2237" y="17514"/>
                  <a:pt x="1873" y="16638"/>
                </a:cubicBezTo>
                <a:cubicBezTo>
                  <a:pt x="1513" y="15761"/>
                  <a:pt x="0" y="15402"/>
                  <a:pt x="0" y="15402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54"/>
          <p:cNvSpPr/>
          <p:nvPr/>
        </p:nvSpPr>
        <p:spPr>
          <a:xfrm rot="-2148808">
            <a:off x="5676496" y="758843"/>
            <a:ext cx="647414" cy="266322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365" name="Google Shape;365;p54"/>
          <p:cNvSpPr/>
          <p:nvPr/>
        </p:nvSpPr>
        <p:spPr>
          <a:xfrm>
            <a:off x="7436082" y="555059"/>
            <a:ext cx="504629" cy="656495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pic>
        <p:nvPicPr>
          <p:cNvPr id="366" name="Google Shape;366;p54"/>
          <p:cNvPicPr preferRelativeResize="0"/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 rot="6023610" flipH="1">
            <a:off x="4575756" y="2456753"/>
            <a:ext cx="1579416" cy="7164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2C70E2F-6615-834A-CB5D-50A07BCC2B7A}"/>
              </a:ext>
            </a:extLst>
          </p:cNvPr>
          <p:cNvSpPr txBox="1"/>
          <p:nvPr/>
        </p:nvSpPr>
        <p:spPr>
          <a:xfrm flipH="1">
            <a:off x="5096169" y="3070516"/>
            <a:ext cx="362134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Queste abilità fanno parte dell' Intelligenza emotiva teorizzata da </a:t>
            </a:r>
            <a:r>
              <a:rPr lang="it-IT" sz="1400" dirty="0" err="1">
                <a:solidFill>
                  <a:schemeClr val="tx1">
                    <a:lumMod val="7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Goleman</a:t>
            </a:r>
            <a:r>
              <a:rPr lang="it-IT" sz="1400" dirty="0">
                <a:solidFill>
                  <a:schemeClr val="tx1">
                    <a:lumMod val="7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e sono utili se incorporate nelle nostre pratiche di insegnamento attraverso metodi e strategie di apprendimento sociale ed emotivo (SEL).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55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>
            <a:off x="6385650" y="1079132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55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>
            <a:off x="6385650" y="168535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F365681-DE73-E88C-DCFE-634CF36B8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18053" y="1000593"/>
            <a:ext cx="3175263" cy="1868904"/>
          </a:xfrm>
        </p:spPr>
        <p:txBody>
          <a:bodyPr/>
          <a:lstStyle/>
          <a:p>
            <a:pPr algn="l" fontAlgn="base"/>
            <a:endParaRPr lang="it-IT" b="0" i="0" dirty="0">
              <a:effectLst/>
              <a:latin typeface="inherit"/>
            </a:endParaRPr>
          </a:p>
          <a:p>
            <a:pPr algn="l" fontAlgn="base"/>
            <a:endParaRPr lang="it-IT" dirty="0">
              <a:latin typeface="inherit"/>
            </a:endParaRPr>
          </a:p>
          <a:p>
            <a:pPr algn="l" fontAlgn="base"/>
            <a:r>
              <a:rPr lang="it-IT" b="0" i="0" dirty="0">
                <a:effectLst/>
                <a:latin typeface="inherit"/>
              </a:rPr>
              <a:t>LA </a:t>
            </a:r>
            <a:r>
              <a:rPr lang="it-IT" dirty="0">
                <a:latin typeface="inherit"/>
              </a:rPr>
              <a:t>TORRE DELLE CARTE DEI PUNTI IN COMUNE </a:t>
            </a:r>
            <a:endParaRPr lang="it-IT" b="0" i="0" dirty="0">
              <a:effectLst/>
              <a:latin typeface="inherit"/>
            </a:endParaRPr>
          </a:p>
        </p:txBody>
      </p:sp>
      <p:pic>
        <p:nvPicPr>
          <p:cNvPr id="5" name="Immagine 4" descr="Immagine che contiene computer, testo, interno, persona&#10;&#10;Descrizione generata automaticamente">
            <a:extLst>
              <a:ext uri="{FF2B5EF4-FFF2-40B4-BE49-F238E27FC236}">
                <a16:creationId xmlns:a16="http://schemas.microsoft.com/office/drawing/2014/main" id="{B16263F0-FA05-0A19-4B08-ECDE18E4C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6199" y="970548"/>
            <a:ext cx="1329490" cy="1772653"/>
          </a:xfrm>
          <a:prstGeom prst="rect">
            <a:avLst/>
          </a:prstGeom>
        </p:spPr>
      </p:pic>
      <p:pic>
        <p:nvPicPr>
          <p:cNvPr id="8" name="Elementi multimediali online 7" title="Introducing The New GoNoodle">
            <a:hlinkClick r:id="" action="ppaction://media"/>
            <a:extLst>
              <a:ext uri="{FF2B5EF4-FFF2-40B4-BE49-F238E27FC236}">
                <a16:creationId xmlns:a16="http://schemas.microsoft.com/office/drawing/2014/main" id="{FD957FC5-A57B-B24B-650A-B68CF4868EF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154989" y="2995793"/>
            <a:ext cx="2256590" cy="12749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4C7EEC40-DA73-00E1-8CA9-558C7CE90243}"/>
                  </a:ext>
                </a:extLst>
              </p:cNvPr>
              <p:cNvSpPr txBox="1"/>
              <p:nvPr/>
            </p:nvSpPr>
            <p:spPr>
              <a:xfrm>
                <a:off x="4515853" y="3241907"/>
                <a:ext cx="2473158" cy="838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solidFill>
                      <a:schemeClr val="bg2">
                        <a:lumMod val="50000"/>
                      </a:schemeClr>
                    </a:solidFill>
                    <a:latin typeface="inherit"/>
                  </a:rPr>
                  <a:t>L’IMPORTANZA DEL MOVIMENTO DURANTE LE ATTIVIT</a:t>
                </a:r>
                <a14:m>
                  <m:oMath xmlns:m="http://schemas.openxmlformats.org/officeDocument/2006/math">
                    <m:r>
                      <a:rPr lang="it-IT" sz="1600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Á</m:t>
                    </m:r>
                  </m:oMath>
                </a14:m>
                <a:r>
                  <a:rPr lang="it-IT" sz="1600" dirty="0">
                    <a:solidFill>
                      <a:schemeClr val="bg2">
                        <a:lumMod val="50000"/>
                      </a:schemeClr>
                    </a:solidFill>
                    <a:latin typeface="inherit"/>
                  </a:rPr>
                  <a:t> SCOLASTICHE</a:t>
                </a:r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4C7EEC40-DA73-00E1-8CA9-558C7CE90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853" y="3241907"/>
                <a:ext cx="2473158" cy="838948"/>
              </a:xfrm>
              <a:prstGeom prst="rect">
                <a:avLst/>
              </a:prstGeom>
              <a:blipFill>
                <a:blip r:embed="rId7"/>
                <a:stretch>
                  <a:fillRect l="-1481" t="-2190" b="-948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Carattere, design&#10;&#10;Descrizione generata automaticamente">
            <a:extLst>
              <a:ext uri="{FF2B5EF4-FFF2-40B4-BE49-F238E27FC236}">
                <a16:creationId xmlns:a16="http://schemas.microsoft.com/office/drawing/2014/main" id="{CDFB9A20-BF5C-FE9E-03D7-400CC91A88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8" r="2900"/>
          <a:stretch/>
        </p:blipFill>
        <p:spPr>
          <a:xfrm>
            <a:off x="3137236" y="1459089"/>
            <a:ext cx="3715151" cy="247301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2E09FAD-7299-B420-0E61-40AF8F2EF25B}"/>
              </a:ext>
            </a:extLst>
          </p:cNvPr>
          <p:cNvSpPr txBox="1"/>
          <p:nvPr/>
        </p:nvSpPr>
        <p:spPr>
          <a:xfrm>
            <a:off x="2049971" y="668295"/>
            <a:ext cx="3184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25/04/2023</a:t>
            </a:r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B6152C8A-A28C-848D-81D7-EEDB0F3FCC45}"/>
              </a:ext>
            </a:extLst>
          </p:cNvPr>
          <p:cNvSpPr/>
          <p:nvPr/>
        </p:nvSpPr>
        <p:spPr>
          <a:xfrm>
            <a:off x="1203158" y="1096200"/>
            <a:ext cx="2374232" cy="762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5027AA08-4B86-EDAE-BC45-41F6D141CBA5}"/>
              </a:ext>
            </a:extLst>
          </p:cNvPr>
          <p:cNvSpPr/>
          <p:nvPr/>
        </p:nvSpPr>
        <p:spPr>
          <a:xfrm>
            <a:off x="5937986" y="3713205"/>
            <a:ext cx="2403910" cy="762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590A6F1F-336B-901E-A903-4C7E25B83F9D}"/>
              </a:ext>
            </a:extLst>
          </p:cNvPr>
          <p:cNvSpPr/>
          <p:nvPr/>
        </p:nvSpPr>
        <p:spPr>
          <a:xfrm>
            <a:off x="1355558" y="3713205"/>
            <a:ext cx="2317282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76272BBD-000E-DCC5-3AFA-31A43B223D94}"/>
              </a:ext>
            </a:extLst>
          </p:cNvPr>
          <p:cNvSpPr/>
          <p:nvPr/>
        </p:nvSpPr>
        <p:spPr>
          <a:xfrm>
            <a:off x="5680309" y="1078089"/>
            <a:ext cx="2451635" cy="7620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E109701-D38A-0956-0FA9-0E8B0C4E5882}"/>
              </a:ext>
            </a:extLst>
          </p:cNvPr>
          <p:cNvSpPr txBox="1"/>
          <p:nvPr/>
        </p:nvSpPr>
        <p:spPr>
          <a:xfrm>
            <a:off x="1203158" y="1323311"/>
            <a:ext cx="2590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AUTOCONSAPEVOLEZZA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E63AFA7-D735-6CFC-3284-0D0BC477EFE2}"/>
              </a:ext>
            </a:extLst>
          </p:cNvPr>
          <p:cNvSpPr txBox="1"/>
          <p:nvPr/>
        </p:nvSpPr>
        <p:spPr>
          <a:xfrm>
            <a:off x="5680309" y="1328362"/>
            <a:ext cx="269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COMPORTAMENTI POSITIVI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DC92EA2-5541-3FEA-72CB-E7AD272E04FB}"/>
              </a:ext>
            </a:extLst>
          </p:cNvPr>
          <p:cNvSpPr txBox="1"/>
          <p:nvPr/>
        </p:nvSpPr>
        <p:spPr>
          <a:xfrm>
            <a:off x="1203158" y="3940316"/>
            <a:ext cx="30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MIGLIORAMENTO DELL’ANSIA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93DE062-7721-111D-2D03-F222FAAAC16A}"/>
              </a:ext>
            </a:extLst>
          </p:cNvPr>
          <p:cNvSpPr txBox="1"/>
          <p:nvPr/>
        </p:nvSpPr>
        <p:spPr>
          <a:xfrm>
            <a:off x="6107431" y="3852146"/>
            <a:ext cx="206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GESTIONE DELLO     STRESS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7"/>
          <p:cNvSpPr txBox="1">
            <a:spLocks noGrp="1"/>
          </p:cNvSpPr>
          <p:nvPr>
            <p:ph type="title"/>
          </p:nvPr>
        </p:nvSpPr>
        <p:spPr>
          <a:xfrm>
            <a:off x="6918959" y="973988"/>
            <a:ext cx="1528081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IL GIOCO DELLA LAVA </a:t>
            </a:r>
            <a:endParaRPr dirty="0"/>
          </a:p>
        </p:txBody>
      </p:sp>
      <p:sp>
        <p:nvSpPr>
          <p:cNvPr id="399" name="Google Shape;399;p57"/>
          <p:cNvSpPr txBox="1">
            <a:spLocks noGrp="1"/>
          </p:cNvSpPr>
          <p:nvPr>
            <p:ph type="subTitle" idx="1"/>
          </p:nvPr>
        </p:nvSpPr>
        <p:spPr>
          <a:xfrm>
            <a:off x="4909400" y="1218188"/>
            <a:ext cx="3439500" cy="20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.”</a:t>
            </a:r>
            <a:endParaRPr dirty="0"/>
          </a:p>
        </p:txBody>
      </p:sp>
      <p:pic>
        <p:nvPicPr>
          <p:cNvPr id="404" name="Google Shape;40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712" y="2123050"/>
            <a:ext cx="822120" cy="8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5913" y="432194"/>
            <a:ext cx="2306474" cy="417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 descr="Immagine che contiene vestiti, calzature, persona, jeans&#10;&#10;Descrizione generata automaticamente">
            <a:extLst>
              <a:ext uri="{FF2B5EF4-FFF2-40B4-BE49-F238E27FC236}">
                <a16:creationId xmlns:a16="http://schemas.microsoft.com/office/drawing/2014/main" id="{2C2417A7-853D-A6D5-2FD1-0933699922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444" y="562035"/>
            <a:ext cx="1513800" cy="1880176"/>
          </a:xfrm>
          <a:prstGeom prst="rect">
            <a:avLst/>
          </a:prstGeom>
        </p:spPr>
      </p:pic>
      <p:sp>
        <p:nvSpPr>
          <p:cNvPr id="402" name="Google Shape;402;p57"/>
          <p:cNvSpPr/>
          <p:nvPr/>
        </p:nvSpPr>
        <p:spPr>
          <a:xfrm rot="1352827">
            <a:off x="1718912" y="428879"/>
            <a:ext cx="647394" cy="266313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pic>
        <p:nvPicPr>
          <p:cNvPr id="5" name="Immagine 4" descr="Immagine che contiene aria aperta, vestiti, calzature, albero&#10;&#10;Descrizione generata automaticamente">
            <a:extLst>
              <a:ext uri="{FF2B5EF4-FFF2-40B4-BE49-F238E27FC236}">
                <a16:creationId xmlns:a16="http://schemas.microsoft.com/office/drawing/2014/main" id="{8DA01704-E810-FB6F-EE61-8D29DFCC16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7391"/>
          <a:stretch/>
        </p:blipFill>
        <p:spPr>
          <a:xfrm>
            <a:off x="5215829" y="809134"/>
            <a:ext cx="1624253" cy="1572468"/>
          </a:xfrm>
          <a:prstGeom prst="rect">
            <a:avLst/>
          </a:prstGeom>
        </p:spPr>
      </p:pic>
      <p:pic>
        <p:nvPicPr>
          <p:cNvPr id="7" name="Immagine 6" descr="Immagine che contiene aria aperta, pianta, cortile, albero&#10;&#10;Descrizione generata automaticamente">
            <a:extLst>
              <a:ext uri="{FF2B5EF4-FFF2-40B4-BE49-F238E27FC236}">
                <a16:creationId xmlns:a16="http://schemas.microsoft.com/office/drawing/2014/main" id="{B4765DFB-4BD7-A97C-35E4-2D193BAF704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6217"/>
          <a:stretch/>
        </p:blipFill>
        <p:spPr>
          <a:xfrm>
            <a:off x="2975798" y="3146111"/>
            <a:ext cx="1040310" cy="1549522"/>
          </a:xfrm>
          <a:prstGeom prst="rect">
            <a:avLst/>
          </a:prstGeom>
        </p:spPr>
      </p:pic>
      <p:pic>
        <p:nvPicPr>
          <p:cNvPr id="9" name="Immagine 8" descr="Immagine che contiene aria aperta, edificio, cielo, albero&#10;&#10;Descrizione generata automaticamente">
            <a:extLst>
              <a:ext uri="{FF2B5EF4-FFF2-40B4-BE49-F238E27FC236}">
                <a16:creationId xmlns:a16="http://schemas.microsoft.com/office/drawing/2014/main" id="{59A4EB21-BC87-E997-1364-4A789B2F92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879" y="3211940"/>
            <a:ext cx="1890487" cy="1417865"/>
          </a:xfrm>
          <a:prstGeom prst="rect">
            <a:avLst/>
          </a:prstGeom>
        </p:spPr>
      </p:pic>
      <p:pic>
        <p:nvPicPr>
          <p:cNvPr id="11" name="Immagine 10" descr="Immagine che contiene vestiti, donna, interno, tappeto">
            <a:extLst>
              <a:ext uri="{FF2B5EF4-FFF2-40B4-BE49-F238E27FC236}">
                <a16:creationId xmlns:a16="http://schemas.microsoft.com/office/drawing/2014/main" id="{F6C5AC23-1248-E4D9-1C50-0076D2A270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1489" y="784581"/>
            <a:ext cx="1736839" cy="1302629"/>
          </a:xfrm>
          <a:prstGeom prst="rect">
            <a:avLst/>
          </a:prstGeom>
        </p:spPr>
      </p:pic>
      <p:sp>
        <p:nvSpPr>
          <p:cNvPr id="403" name="Google Shape;403;p57"/>
          <p:cNvSpPr/>
          <p:nvPr/>
        </p:nvSpPr>
        <p:spPr>
          <a:xfrm rot="2700000">
            <a:off x="363306" y="4362450"/>
            <a:ext cx="647436" cy="266330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016E475-A3B9-5121-7A17-F2E84C890F7C}"/>
              </a:ext>
            </a:extLst>
          </p:cNvPr>
          <p:cNvSpPr/>
          <p:nvPr/>
        </p:nvSpPr>
        <p:spPr>
          <a:xfrm>
            <a:off x="-761198" y="2192023"/>
            <a:ext cx="65131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UNIVERSITAT DE BARCELONA</a:t>
            </a:r>
          </a:p>
        </p:txBody>
      </p:sp>
      <p:pic>
        <p:nvPicPr>
          <p:cNvPr id="14" name="Immagine 13" descr="Immagine che contiene aria aperta, pianta, albero, terreno&#10;&#10;Descrizione generata automaticamente">
            <a:extLst>
              <a:ext uri="{FF2B5EF4-FFF2-40B4-BE49-F238E27FC236}">
                <a16:creationId xmlns:a16="http://schemas.microsoft.com/office/drawing/2014/main" id="{835C2C1B-3D40-867C-4492-F68D609D2F6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839" t="50000" r="20450" b="14301"/>
          <a:stretch/>
        </p:blipFill>
        <p:spPr>
          <a:xfrm>
            <a:off x="6418503" y="2554219"/>
            <a:ext cx="2003242" cy="1520502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4E0E5AFC-E17F-D6C3-2D30-554B8AAD47AD}"/>
              </a:ext>
            </a:extLst>
          </p:cNvPr>
          <p:cNvSpPr/>
          <p:nvPr/>
        </p:nvSpPr>
        <p:spPr>
          <a:xfrm>
            <a:off x="4614585" y="2931290"/>
            <a:ext cx="18774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it-IT" sz="2000" b="1" dirty="0">
                <a:ln/>
                <a:solidFill>
                  <a:schemeClr val="accent4"/>
                </a:solidFill>
                <a:latin typeface="Roboto Mono" panose="00000009000000000000" pitchFamily="49" charset="0"/>
                <a:ea typeface="Roboto Mono" panose="00000009000000000000" pitchFamily="49" charset="0"/>
              </a:rPr>
              <a:t>ESERCIZIO </a:t>
            </a:r>
          </a:p>
          <a:p>
            <a:pPr algn="ctr"/>
            <a:r>
              <a:rPr lang="it-IT" sz="2000" b="1" dirty="0">
                <a:ln/>
                <a:solidFill>
                  <a:schemeClr val="accent4"/>
                </a:solidFill>
                <a:latin typeface="Roboto Mono" panose="00000009000000000000" pitchFamily="49" charset="0"/>
                <a:ea typeface="Roboto Mono" panose="00000009000000000000" pitchFamily="49" charset="0"/>
              </a:rPr>
              <a:t>DELLA BOLLA</a:t>
            </a:r>
            <a:endParaRPr lang="it-IT" sz="2000" b="1" cap="none" spc="0" dirty="0">
              <a:ln/>
              <a:solidFill>
                <a:schemeClr val="accent4"/>
              </a:solidFill>
              <a:effectLst/>
              <a:latin typeface="Roboto Mono" panose="00000009000000000000" pitchFamily="49" charset="0"/>
              <a:ea typeface="Roboto Mono" panose="00000009000000000000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8"/>
          <p:cNvSpPr txBox="1">
            <a:spLocks noGrp="1"/>
          </p:cNvSpPr>
          <p:nvPr>
            <p:ph type="subTitle" idx="1"/>
          </p:nvPr>
        </p:nvSpPr>
        <p:spPr>
          <a:xfrm>
            <a:off x="1273618" y="4019550"/>
            <a:ext cx="2332500" cy="6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hlinkClick r:id="rId3"/>
              </a:rPr>
              <a:t>https://positivityratio.com/single.php</a:t>
            </a:r>
            <a:endParaRPr dirty="0">
              <a:hlinkClick r:id="rId3"/>
            </a:endParaRPr>
          </a:p>
        </p:txBody>
      </p:sp>
      <p:sp>
        <p:nvSpPr>
          <p:cNvPr id="411" name="Google Shape;411;p58"/>
          <p:cNvSpPr txBox="1">
            <a:spLocks noGrp="1"/>
          </p:cNvSpPr>
          <p:nvPr>
            <p:ph type="body" idx="2"/>
          </p:nvPr>
        </p:nvSpPr>
        <p:spPr>
          <a:xfrm>
            <a:off x="4840887" y="711181"/>
            <a:ext cx="3558255" cy="21198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it-IT" dirty="0"/>
              <a:t>L'educazione positiva è un approccio che si basa sul modello di Seligman che afferma l'importanza del benessere degli studenti nell'ambito scolastico, riducendo il rischio di ansia e depressione, promuovendone la salute mentale e un approccio positivo alla vita.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dirty="0"/>
          </a:p>
        </p:txBody>
      </p:sp>
      <p:sp>
        <p:nvSpPr>
          <p:cNvPr id="412" name="Google Shape;412;p58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365715" cy="4165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26/04/2023</a:t>
            </a:r>
            <a:endParaRPr dirty="0"/>
          </a:p>
        </p:txBody>
      </p:sp>
      <p:sp>
        <p:nvSpPr>
          <p:cNvPr id="414" name="Google Shape;414;p58"/>
          <p:cNvSpPr/>
          <p:nvPr/>
        </p:nvSpPr>
        <p:spPr>
          <a:xfrm rot="-2700000">
            <a:off x="421138" y="1228981"/>
            <a:ext cx="647436" cy="266330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415" name="Google Shape;415;p58"/>
          <p:cNvSpPr/>
          <p:nvPr/>
        </p:nvSpPr>
        <p:spPr>
          <a:xfrm rot="-2700000">
            <a:off x="2517624" y="3175166"/>
            <a:ext cx="647436" cy="266330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pic>
        <p:nvPicPr>
          <p:cNvPr id="416" name="Google Shape;416;p58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15960774">
            <a:off x="3370027" y="2460471"/>
            <a:ext cx="1579416" cy="716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 descr="Immagine che contiene testo, schermata, Carattere">
            <a:extLst>
              <a:ext uri="{FF2B5EF4-FFF2-40B4-BE49-F238E27FC236}">
                <a16:creationId xmlns:a16="http://schemas.microsoft.com/office/drawing/2014/main" id="{6E78FE8E-54A7-61DB-BFA5-2E4A94530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966" y="1362147"/>
            <a:ext cx="3034985" cy="2571750"/>
          </a:xfrm>
          <a:prstGeom prst="rect">
            <a:avLst/>
          </a:prstGeom>
        </p:spPr>
      </p:pic>
      <p:pic>
        <p:nvPicPr>
          <p:cNvPr id="4098" name="Picture 2" descr="My Experience – Mike's Playground:">
            <a:extLst>
              <a:ext uri="{FF2B5EF4-FFF2-40B4-BE49-F238E27FC236}">
                <a16:creationId xmlns:a16="http://schemas.microsoft.com/office/drawing/2014/main" id="{9187812E-5A79-2263-D843-2D053B1A3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883" y="2879506"/>
            <a:ext cx="2517595" cy="183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9"/>
          <p:cNvSpPr/>
          <p:nvPr/>
        </p:nvSpPr>
        <p:spPr>
          <a:xfrm rot="-391042">
            <a:off x="5167664" y="980262"/>
            <a:ext cx="1101258" cy="649000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0" y="15402"/>
                </a:moveTo>
                <a:lnTo>
                  <a:pt x="40035" y="0"/>
                </a:lnTo>
                <a:cubicBezTo>
                  <a:pt x="40035" y="0"/>
                  <a:pt x="39175" y="1442"/>
                  <a:pt x="39491" y="2221"/>
                </a:cubicBezTo>
                <a:cubicBezTo>
                  <a:pt x="39806" y="2993"/>
                  <a:pt x="41434" y="3418"/>
                  <a:pt x="41434" y="3418"/>
                </a:cubicBezTo>
                <a:cubicBezTo>
                  <a:pt x="41434" y="3418"/>
                  <a:pt x="40574" y="5040"/>
                  <a:pt x="41047" y="5753"/>
                </a:cubicBezTo>
                <a:cubicBezTo>
                  <a:pt x="41521" y="6466"/>
                  <a:pt x="42609" y="7168"/>
                  <a:pt x="42609" y="7168"/>
                </a:cubicBezTo>
                <a:cubicBezTo>
                  <a:pt x="42609" y="7168"/>
                  <a:pt x="41510" y="9791"/>
                  <a:pt x="44051" y="10684"/>
                </a:cubicBezTo>
                <a:lnTo>
                  <a:pt x="4327" y="25960"/>
                </a:lnTo>
                <a:cubicBezTo>
                  <a:pt x="4327" y="25960"/>
                  <a:pt x="4958" y="24252"/>
                  <a:pt x="4703" y="23631"/>
                </a:cubicBezTo>
                <a:cubicBezTo>
                  <a:pt x="4447" y="23011"/>
                  <a:pt x="2885" y="22439"/>
                  <a:pt x="2885" y="22439"/>
                </a:cubicBezTo>
                <a:cubicBezTo>
                  <a:pt x="2885" y="22439"/>
                  <a:pt x="3767" y="20752"/>
                  <a:pt x="3380" y="19816"/>
                </a:cubicBezTo>
                <a:cubicBezTo>
                  <a:pt x="2999" y="18885"/>
                  <a:pt x="1524" y="18526"/>
                  <a:pt x="1524" y="18526"/>
                </a:cubicBezTo>
                <a:cubicBezTo>
                  <a:pt x="1524" y="18526"/>
                  <a:pt x="2237" y="17514"/>
                  <a:pt x="1873" y="16638"/>
                </a:cubicBezTo>
                <a:cubicBezTo>
                  <a:pt x="1513" y="15761"/>
                  <a:pt x="0" y="15402"/>
                  <a:pt x="0" y="15402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9"/>
          <p:cNvSpPr/>
          <p:nvPr/>
        </p:nvSpPr>
        <p:spPr>
          <a:xfrm rot="-391042">
            <a:off x="7840809" y="3475967"/>
            <a:ext cx="1101258" cy="649000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0" y="15402"/>
                </a:moveTo>
                <a:lnTo>
                  <a:pt x="40035" y="0"/>
                </a:lnTo>
                <a:cubicBezTo>
                  <a:pt x="40035" y="0"/>
                  <a:pt x="39175" y="1442"/>
                  <a:pt x="39491" y="2221"/>
                </a:cubicBezTo>
                <a:cubicBezTo>
                  <a:pt x="39806" y="2993"/>
                  <a:pt x="41434" y="3418"/>
                  <a:pt x="41434" y="3418"/>
                </a:cubicBezTo>
                <a:cubicBezTo>
                  <a:pt x="41434" y="3418"/>
                  <a:pt x="40574" y="5040"/>
                  <a:pt x="41047" y="5753"/>
                </a:cubicBezTo>
                <a:cubicBezTo>
                  <a:pt x="41521" y="6466"/>
                  <a:pt x="42609" y="7168"/>
                  <a:pt x="42609" y="7168"/>
                </a:cubicBezTo>
                <a:cubicBezTo>
                  <a:pt x="42609" y="7168"/>
                  <a:pt x="41510" y="9791"/>
                  <a:pt x="44051" y="10684"/>
                </a:cubicBezTo>
                <a:lnTo>
                  <a:pt x="4327" y="25960"/>
                </a:lnTo>
                <a:cubicBezTo>
                  <a:pt x="4327" y="25960"/>
                  <a:pt x="4958" y="24252"/>
                  <a:pt x="4703" y="23631"/>
                </a:cubicBezTo>
                <a:cubicBezTo>
                  <a:pt x="4447" y="23011"/>
                  <a:pt x="2885" y="22439"/>
                  <a:pt x="2885" y="22439"/>
                </a:cubicBezTo>
                <a:cubicBezTo>
                  <a:pt x="2885" y="22439"/>
                  <a:pt x="3767" y="20752"/>
                  <a:pt x="3380" y="19816"/>
                </a:cubicBezTo>
                <a:cubicBezTo>
                  <a:pt x="2999" y="18885"/>
                  <a:pt x="1524" y="18526"/>
                  <a:pt x="1524" y="18526"/>
                </a:cubicBezTo>
                <a:cubicBezTo>
                  <a:pt x="1524" y="18526"/>
                  <a:pt x="2237" y="17514"/>
                  <a:pt x="1873" y="16638"/>
                </a:cubicBezTo>
                <a:cubicBezTo>
                  <a:pt x="1513" y="15761"/>
                  <a:pt x="0" y="15402"/>
                  <a:pt x="0" y="15402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6" name="Google Shape;42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640092">
            <a:off x="3444300" y="3616475"/>
            <a:ext cx="723025" cy="83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Bunny Breathing">
            <a:extLst>
              <a:ext uri="{FF2B5EF4-FFF2-40B4-BE49-F238E27FC236}">
                <a16:creationId xmlns:a16="http://schemas.microsoft.com/office/drawing/2014/main" id="{FE4BE64D-18EF-94AF-F55C-BB53FAA76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53" y="830580"/>
            <a:ext cx="2064367" cy="206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3651686-98D1-F18C-9699-DC954E352CEE}"/>
              </a:ext>
            </a:extLst>
          </p:cNvPr>
          <p:cNvSpPr/>
          <p:nvPr/>
        </p:nvSpPr>
        <p:spPr>
          <a:xfrm>
            <a:off x="1977211" y="1490967"/>
            <a:ext cx="2917786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CREATE </a:t>
            </a:r>
          </a:p>
          <a:p>
            <a:pPr algn="ctr"/>
            <a:r>
              <a:rPr lang="it-IT" sz="2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 SPACE</a:t>
            </a:r>
          </a:p>
          <a:p>
            <a:pPr algn="ctr"/>
            <a:r>
              <a:rPr lang="it-IT" sz="2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FOR LEARNING</a:t>
            </a:r>
          </a:p>
        </p:txBody>
      </p:sp>
      <p:pic>
        <p:nvPicPr>
          <p:cNvPr id="3" name="Elementi multimediali online 2" title="GoNoodle | Bunny Breath">
            <a:hlinkClick r:id="" action="ppaction://media"/>
            <a:extLst>
              <a:ext uri="{FF2B5EF4-FFF2-40B4-BE49-F238E27FC236}">
                <a16:creationId xmlns:a16="http://schemas.microsoft.com/office/drawing/2014/main" id="{403D301B-A2CE-3E4F-AEDD-8F4AE143ED5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156811" y="3082917"/>
            <a:ext cx="2540000" cy="14351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BDA020D-0DDF-DDAC-9C93-06DC605A509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286" r="1340"/>
          <a:stretch/>
        </p:blipFill>
        <p:spPr>
          <a:xfrm>
            <a:off x="4894997" y="1074079"/>
            <a:ext cx="3657599" cy="2726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0"/>
          <p:cNvSpPr txBox="1">
            <a:spLocks noGrp="1"/>
          </p:cNvSpPr>
          <p:nvPr>
            <p:ph type="title" idx="4"/>
          </p:nvPr>
        </p:nvSpPr>
        <p:spPr>
          <a:xfrm>
            <a:off x="541077" y="3449700"/>
            <a:ext cx="2719298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NON </a:t>
            </a:r>
            <a:r>
              <a:rPr lang="it-IT" dirty="0"/>
              <a:t>È UNA TECNICA DI RILASSAMENTO</a:t>
            </a:r>
            <a:r>
              <a:rPr lang="en" dirty="0"/>
              <a:t> </a:t>
            </a:r>
            <a:endParaRPr dirty="0"/>
          </a:p>
        </p:txBody>
      </p:sp>
      <p:sp>
        <p:nvSpPr>
          <p:cNvPr id="432" name="Google Shape;432;p60"/>
          <p:cNvSpPr txBox="1">
            <a:spLocks noGrp="1"/>
          </p:cNvSpPr>
          <p:nvPr>
            <p:ph type="title" idx="8"/>
          </p:nvPr>
        </p:nvSpPr>
        <p:spPr>
          <a:xfrm>
            <a:off x="955791" y="1036317"/>
            <a:ext cx="296216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COS’È LA MINDFULNESS?</a:t>
            </a:r>
            <a:endParaRPr dirty="0"/>
          </a:p>
        </p:txBody>
      </p:sp>
      <p:sp>
        <p:nvSpPr>
          <p:cNvPr id="433" name="Google Shape;433;p60"/>
          <p:cNvSpPr/>
          <p:nvPr/>
        </p:nvSpPr>
        <p:spPr>
          <a:xfrm>
            <a:off x="3520525" y="2390625"/>
            <a:ext cx="298800" cy="298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60"/>
          <p:cNvSpPr/>
          <p:nvPr/>
        </p:nvSpPr>
        <p:spPr>
          <a:xfrm>
            <a:off x="5035069" y="1388019"/>
            <a:ext cx="298800" cy="298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5" name="Google Shape;43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95467">
            <a:off x="7479738" y="108940"/>
            <a:ext cx="1323877" cy="154781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436" name="Google Shape;436;p60"/>
          <p:cNvGrpSpPr/>
          <p:nvPr/>
        </p:nvGrpSpPr>
        <p:grpSpPr>
          <a:xfrm>
            <a:off x="7664560" y="910185"/>
            <a:ext cx="272906" cy="434118"/>
            <a:chOff x="1312450" y="4093350"/>
            <a:chExt cx="685350" cy="1090200"/>
          </a:xfrm>
        </p:grpSpPr>
        <p:sp>
          <p:nvSpPr>
            <p:cNvPr id="437" name="Google Shape;437;p60"/>
            <p:cNvSpPr/>
            <p:nvPr/>
          </p:nvSpPr>
          <p:spPr>
            <a:xfrm>
              <a:off x="1312450" y="4093350"/>
              <a:ext cx="685350" cy="1090200"/>
            </a:xfrm>
            <a:custGeom>
              <a:avLst/>
              <a:gdLst/>
              <a:ahLst/>
              <a:cxnLst/>
              <a:rect l="l" t="t" r="r" b="b"/>
              <a:pathLst>
                <a:path w="27414" h="43608" extrusionOk="0">
                  <a:moveTo>
                    <a:pt x="5201" y="10009"/>
                  </a:moveTo>
                  <a:lnTo>
                    <a:pt x="5201" y="10009"/>
                  </a:lnTo>
                  <a:cubicBezTo>
                    <a:pt x="5040" y="10996"/>
                    <a:pt x="5002" y="11987"/>
                    <a:pt x="5102" y="12937"/>
                  </a:cubicBezTo>
                  <a:cubicBezTo>
                    <a:pt x="5170" y="13571"/>
                    <a:pt x="5297" y="14196"/>
                    <a:pt x="5478" y="14807"/>
                  </a:cubicBezTo>
                  <a:cubicBezTo>
                    <a:pt x="4743" y="13294"/>
                    <a:pt x="4728" y="11634"/>
                    <a:pt x="5201" y="10009"/>
                  </a:cubicBezTo>
                  <a:close/>
                  <a:moveTo>
                    <a:pt x="15811" y="1265"/>
                  </a:moveTo>
                  <a:cubicBezTo>
                    <a:pt x="20541" y="1265"/>
                    <a:pt x="25145" y="5101"/>
                    <a:pt x="25884" y="9796"/>
                  </a:cubicBezTo>
                  <a:cubicBezTo>
                    <a:pt x="26649" y="14663"/>
                    <a:pt x="23581" y="19908"/>
                    <a:pt x="18734" y="21156"/>
                  </a:cubicBezTo>
                  <a:lnTo>
                    <a:pt x="18733" y="21156"/>
                  </a:lnTo>
                  <a:cubicBezTo>
                    <a:pt x="17919" y="21366"/>
                    <a:pt x="17082" y="21467"/>
                    <a:pt x="16245" y="21467"/>
                  </a:cubicBezTo>
                  <a:cubicBezTo>
                    <a:pt x="12150" y="21467"/>
                    <a:pt x="8059" y="19044"/>
                    <a:pt x="6641" y="15088"/>
                  </a:cubicBezTo>
                  <a:cubicBezTo>
                    <a:pt x="5469" y="11816"/>
                    <a:pt x="6172" y="7764"/>
                    <a:pt x="8270" y="4955"/>
                  </a:cubicBezTo>
                  <a:cubicBezTo>
                    <a:pt x="9623" y="3549"/>
                    <a:pt x="11222" y="2430"/>
                    <a:pt x="12774" y="1829"/>
                  </a:cubicBezTo>
                  <a:cubicBezTo>
                    <a:pt x="13408" y="1665"/>
                    <a:pt x="14061" y="1582"/>
                    <a:pt x="14715" y="1582"/>
                  </a:cubicBezTo>
                  <a:cubicBezTo>
                    <a:pt x="14773" y="1582"/>
                    <a:pt x="14831" y="1582"/>
                    <a:pt x="14889" y="1584"/>
                  </a:cubicBezTo>
                  <a:cubicBezTo>
                    <a:pt x="14890" y="1584"/>
                    <a:pt x="14891" y="1584"/>
                    <a:pt x="14891" y="1584"/>
                  </a:cubicBezTo>
                  <a:cubicBezTo>
                    <a:pt x="15042" y="1584"/>
                    <a:pt x="15084" y="1340"/>
                    <a:pt x="14936" y="1309"/>
                  </a:cubicBezTo>
                  <a:cubicBezTo>
                    <a:pt x="15228" y="1279"/>
                    <a:pt x="15519" y="1265"/>
                    <a:pt x="15811" y="1265"/>
                  </a:cubicBezTo>
                  <a:close/>
                  <a:moveTo>
                    <a:pt x="11744" y="28418"/>
                  </a:moveTo>
                  <a:lnTo>
                    <a:pt x="11744" y="28418"/>
                  </a:lnTo>
                  <a:cubicBezTo>
                    <a:pt x="12408" y="28787"/>
                    <a:pt x="13268" y="28878"/>
                    <a:pt x="14064" y="28978"/>
                  </a:cubicBezTo>
                  <a:cubicBezTo>
                    <a:pt x="13489" y="31053"/>
                    <a:pt x="12936" y="33136"/>
                    <a:pt x="12378" y="35217"/>
                  </a:cubicBezTo>
                  <a:lnTo>
                    <a:pt x="12377" y="35217"/>
                  </a:lnTo>
                  <a:lnTo>
                    <a:pt x="11752" y="37548"/>
                  </a:lnTo>
                  <a:cubicBezTo>
                    <a:pt x="11436" y="37515"/>
                    <a:pt x="11118" y="37500"/>
                    <a:pt x="10804" y="37432"/>
                  </a:cubicBezTo>
                  <a:cubicBezTo>
                    <a:pt x="10450" y="37354"/>
                    <a:pt x="10108" y="37230"/>
                    <a:pt x="9772" y="37098"/>
                  </a:cubicBezTo>
                  <a:cubicBezTo>
                    <a:pt x="9899" y="36422"/>
                    <a:pt x="10035" y="35749"/>
                    <a:pt x="10185" y="35077"/>
                  </a:cubicBezTo>
                  <a:cubicBezTo>
                    <a:pt x="10425" y="33999"/>
                    <a:pt x="10695" y="32928"/>
                    <a:pt x="10992" y="31864"/>
                  </a:cubicBezTo>
                  <a:cubicBezTo>
                    <a:pt x="11305" y="30745"/>
                    <a:pt x="11807" y="29661"/>
                    <a:pt x="11760" y="28491"/>
                  </a:cubicBezTo>
                  <a:cubicBezTo>
                    <a:pt x="11757" y="28467"/>
                    <a:pt x="11752" y="28442"/>
                    <a:pt x="11744" y="28418"/>
                  </a:cubicBezTo>
                  <a:close/>
                  <a:moveTo>
                    <a:pt x="9701" y="37483"/>
                  </a:moveTo>
                  <a:cubicBezTo>
                    <a:pt x="10246" y="37833"/>
                    <a:pt x="10942" y="38077"/>
                    <a:pt x="11595" y="38077"/>
                  </a:cubicBezTo>
                  <a:cubicBezTo>
                    <a:pt x="11600" y="38077"/>
                    <a:pt x="11605" y="38077"/>
                    <a:pt x="11609" y="38077"/>
                  </a:cubicBezTo>
                  <a:lnTo>
                    <a:pt x="11609" y="38077"/>
                  </a:lnTo>
                  <a:cubicBezTo>
                    <a:pt x="11580" y="38193"/>
                    <a:pt x="11549" y="38311"/>
                    <a:pt x="11517" y="38428"/>
                  </a:cubicBezTo>
                  <a:lnTo>
                    <a:pt x="11517" y="38427"/>
                  </a:lnTo>
                  <a:cubicBezTo>
                    <a:pt x="11470" y="38603"/>
                    <a:pt x="11418" y="38860"/>
                    <a:pt x="11359" y="39156"/>
                  </a:cubicBezTo>
                  <a:cubicBezTo>
                    <a:pt x="11204" y="39085"/>
                    <a:pt x="11033" y="39072"/>
                    <a:pt x="10858" y="39072"/>
                  </a:cubicBezTo>
                  <a:cubicBezTo>
                    <a:pt x="10752" y="39072"/>
                    <a:pt x="10645" y="39077"/>
                    <a:pt x="10540" y="39077"/>
                  </a:cubicBezTo>
                  <a:cubicBezTo>
                    <a:pt x="10481" y="39077"/>
                    <a:pt x="10423" y="39075"/>
                    <a:pt x="10366" y="39070"/>
                  </a:cubicBezTo>
                  <a:cubicBezTo>
                    <a:pt x="10056" y="39046"/>
                    <a:pt x="9752" y="38970"/>
                    <a:pt x="9446" y="38922"/>
                  </a:cubicBezTo>
                  <a:cubicBezTo>
                    <a:pt x="9465" y="38818"/>
                    <a:pt x="9482" y="38724"/>
                    <a:pt x="9492" y="38655"/>
                  </a:cubicBezTo>
                  <a:cubicBezTo>
                    <a:pt x="9556" y="38264"/>
                    <a:pt x="9631" y="37874"/>
                    <a:pt x="9701" y="37483"/>
                  </a:cubicBezTo>
                  <a:close/>
                  <a:moveTo>
                    <a:pt x="9371" y="39374"/>
                  </a:moveTo>
                  <a:cubicBezTo>
                    <a:pt x="9633" y="39480"/>
                    <a:pt x="9916" y="39543"/>
                    <a:pt x="10196" y="39580"/>
                  </a:cubicBezTo>
                  <a:cubicBezTo>
                    <a:pt x="10388" y="39606"/>
                    <a:pt x="10607" y="39642"/>
                    <a:pt x="10819" y="39642"/>
                  </a:cubicBezTo>
                  <a:cubicBezTo>
                    <a:pt x="10980" y="39642"/>
                    <a:pt x="11137" y="39622"/>
                    <a:pt x="11275" y="39560"/>
                  </a:cubicBezTo>
                  <a:lnTo>
                    <a:pt x="11275" y="39560"/>
                  </a:lnTo>
                  <a:cubicBezTo>
                    <a:pt x="11189" y="39985"/>
                    <a:pt x="11082" y="40437"/>
                    <a:pt x="10950" y="40815"/>
                  </a:cubicBezTo>
                  <a:cubicBezTo>
                    <a:pt x="10924" y="40814"/>
                    <a:pt x="10899" y="40814"/>
                    <a:pt x="10873" y="40814"/>
                  </a:cubicBezTo>
                  <a:cubicBezTo>
                    <a:pt x="10639" y="40814"/>
                    <a:pt x="10398" y="40862"/>
                    <a:pt x="10159" y="40862"/>
                  </a:cubicBezTo>
                  <a:cubicBezTo>
                    <a:pt x="10125" y="40862"/>
                    <a:pt x="10090" y="40861"/>
                    <a:pt x="10056" y="40859"/>
                  </a:cubicBezTo>
                  <a:cubicBezTo>
                    <a:pt x="9795" y="40841"/>
                    <a:pt x="9538" y="40801"/>
                    <a:pt x="9284" y="40736"/>
                  </a:cubicBezTo>
                  <a:cubicBezTo>
                    <a:pt x="9251" y="40301"/>
                    <a:pt x="9306" y="39796"/>
                    <a:pt x="9371" y="39374"/>
                  </a:cubicBezTo>
                  <a:close/>
                  <a:moveTo>
                    <a:pt x="9402" y="41289"/>
                  </a:moveTo>
                  <a:lnTo>
                    <a:pt x="9402" y="41289"/>
                  </a:lnTo>
                  <a:cubicBezTo>
                    <a:pt x="9559" y="41334"/>
                    <a:pt x="9718" y="41367"/>
                    <a:pt x="9881" y="41388"/>
                  </a:cubicBezTo>
                  <a:cubicBezTo>
                    <a:pt x="10049" y="41410"/>
                    <a:pt x="10255" y="41433"/>
                    <a:pt x="10462" y="41433"/>
                  </a:cubicBezTo>
                  <a:cubicBezTo>
                    <a:pt x="10528" y="41433"/>
                    <a:pt x="10593" y="41431"/>
                    <a:pt x="10658" y="41426"/>
                  </a:cubicBezTo>
                  <a:lnTo>
                    <a:pt x="10658" y="41426"/>
                  </a:lnTo>
                  <a:cubicBezTo>
                    <a:pt x="10569" y="41553"/>
                    <a:pt x="10471" y="41645"/>
                    <a:pt x="10362" y="41677"/>
                  </a:cubicBezTo>
                  <a:cubicBezTo>
                    <a:pt x="10234" y="41715"/>
                    <a:pt x="10121" y="41733"/>
                    <a:pt x="10020" y="41733"/>
                  </a:cubicBezTo>
                  <a:cubicBezTo>
                    <a:pt x="9703" y="41733"/>
                    <a:pt x="9511" y="41557"/>
                    <a:pt x="9402" y="41289"/>
                  </a:cubicBezTo>
                  <a:close/>
                  <a:moveTo>
                    <a:pt x="15893" y="1"/>
                  </a:moveTo>
                  <a:cubicBezTo>
                    <a:pt x="15395" y="1"/>
                    <a:pt x="14894" y="37"/>
                    <a:pt x="14392" y="112"/>
                  </a:cubicBezTo>
                  <a:cubicBezTo>
                    <a:pt x="8294" y="1027"/>
                    <a:pt x="1" y="10835"/>
                    <a:pt x="5909" y="16358"/>
                  </a:cubicBezTo>
                  <a:cubicBezTo>
                    <a:pt x="5961" y="16407"/>
                    <a:pt x="6017" y="16426"/>
                    <a:pt x="6069" y="16426"/>
                  </a:cubicBezTo>
                  <a:cubicBezTo>
                    <a:pt x="6083" y="16426"/>
                    <a:pt x="6096" y="16425"/>
                    <a:pt x="6110" y="16423"/>
                  </a:cubicBezTo>
                  <a:cubicBezTo>
                    <a:pt x="7517" y="19288"/>
                    <a:pt x="10185" y="21363"/>
                    <a:pt x="13288" y="22188"/>
                  </a:cubicBezTo>
                  <a:cubicBezTo>
                    <a:pt x="12902" y="23062"/>
                    <a:pt x="12749" y="24055"/>
                    <a:pt x="12540" y="24979"/>
                  </a:cubicBezTo>
                  <a:cubicBezTo>
                    <a:pt x="12385" y="25662"/>
                    <a:pt x="12080" y="26433"/>
                    <a:pt x="12061" y="27162"/>
                  </a:cubicBezTo>
                  <a:cubicBezTo>
                    <a:pt x="11762" y="27201"/>
                    <a:pt x="11473" y="27285"/>
                    <a:pt x="11204" y="27442"/>
                  </a:cubicBezTo>
                  <a:cubicBezTo>
                    <a:pt x="11018" y="27550"/>
                    <a:pt x="11015" y="27777"/>
                    <a:pt x="11142" y="27928"/>
                  </a:cubicBezTo>
                  <a:cubicBezTo>
                    <a:pt x="11145" y="27935"/>
                    <a:pt x="11150" y="27938"/>
                    <a:pt x="11155" y="27944"/>
                  </a:cubicBezTo>
                  <a:cubicBezTo>
                    <a:pt x="11028" y="27948"/>
                    <a:pt x="10910" y="28008"/>
                    <a:pt x="10832" y="28108"/>
                  </a:cubicBezTo>
                  <a:cubicBezTo>
                    <a:pt x="9928" y="29229"/>
                    <a:pt x="9683" y="30715"/>
                    <a:pt x="9312" y="32089"/>
                  </a:cubicBezTo>
                  <a:cubicBezTo>
                    <a:pt x="8852" y="33796"/>
                    <a:pt x="8465" y="35519"/>
                    <a:pt x="8149" y="37259"/>
                  </a:cubicBezTo>
                  <a:cubicBezTo>
                    <a:pt x="7935" y="38433"/>
                    <a:pt x="7369" y="40158"/>
                    <a:pt x="7613" y="41356"/>
                  </a:cubicBezTo>
                  <a:cubicBezTo>
                    <a:pt x="7832" y="42434"/>
                    <a:pt x="8920" y="43013"/>
                    <a:pt x="9873" y="43417"/>
                  </a:cubicBezTo>
                  <a:cubicBezTo>
                    <a:pt x="10183" y="43548"/>
                    <a:pt x="10458" y="43608"/>
                    <a:pt x="10702" y="43608"/>
                  </a:cubicBezTo>
                  <a:cubicBezTo>
                    <a:pt x="12509" y="43608"/>
                    <a:pt x="12630" y="40342"/>
                    <a:pt x="13029" y="38845"/>
                  </a:cubicBezTo>
                  <a:cubicBezTo>
                    <a:pt x="13941" y="35420"/>
                    <a:pt x="14878" y="31999"/>
                    <a:pt x="15749" y="28562"/>
                  </a:cubicBezTo>
                  <a:cubicBezTo>
                    <a:pt x="15842" y="28197"/>
                    <a:pt x="15632" y="27698"/>
                    <a:pt x="15220" y="27630"/>
                  </a:cubicBezTo>
                  <a:cubicBezTo>
                    <a:pt x="14854" y="27569"/>
                    <a:pt x="14466" y="27473"/>
                    <a:pt x="14071" y="27380"/>
                  </a:cubicBezTo>
                  <a:cubicBezTo>
                    <a:pt x="14478" y="25797"/>
                    <a:pt x="14896" y="24136"/>
                    <a:pt x="15010" y="22508"/>
                  </a:cubicBezTo>
                  <a:cubicBezTo>
                    <a:pt x="15443" y="22557"/>
                    <a:pt x="15877" y="22582"/>
                    <a:pt x="16312" y="22582"/>
                  </a:cubicBezTo>
                  <a:cubicBezTo>
                    <a:pt x="16645" y="22582"/>
                    <a:pt x="16978" y="22568"/>
                    <a:pt x="17310" y="22539"/>
                  </a:cubicBezTo>
                  <a:cubicBezTo>
                    <a:pt x="23190" y="22007"/>
                    <a:pt x="27413" y="16567"/>
                    <a:pt x="27170" y="10774"/>
                  </a:cubicBezTo>
                  <a:cubicBezTo>
                    <a:pt x="26925" y="4930"/>
                    <a:pt x="21682" y="1"/>
                    <a:pt x="158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60"/>
            <p:cNvSpPr/>
            <p:nvPr/>
          </p:nvSpPr>
          <p:spPr>
            <a:xfrm>
              <a:off x="1477975" y="4161250"/>
              <a:ext cx="487250" cy="450450"/>
            </a:xfrm>
            <a:custGeom>
              <a:avLst/>
              <a:gdLst/>
              <a:ahLst/>
              <a:cxnLst/>
              <a:rect l="l" t="t" r="r" b="b"/>
              <a:pathLst>
                <a:path w="19490" h="18018" extrusionOk="0">
                  <a:moveTo>
                    <a:pt x="1614" y="7205"/>
                  </a:moveTo>
                  <a:cubicBezTo>
                    <a:pt x="1122" y="9193"/>
                    <a:pt x="1161" y="11265"/>
                    <a:pt x="1871" y="12865"/>
                  </a:cubicBezTo>
                  <a:cubicBezTo>
                    <a:pt x="1911" y="12957"/>
                    <a:pt x="1956" y="13046"/>
                    <a:pt x="2001" y="13135"/>
                  </a:cubicBezTo>
                  <a:cubicBezTo>
                    <a:pt x="1442" y="12197"/>
                    <a:pt x="1127" y="11132"/>
                    <a:pt x="1088" y="10040"/>
                  </a:cubicBezTo>
                  <a:cubicBezTo>
                    <a:pt x="1052" y="9061"/>
                    <a:pt x="1251" y="8105"/>
                    <a:pt x="1614" y="7205"/>
                  </a:cubicBezTo>
                  <a:close/>
                  <a:moveTo>
                    <a:pt x="8769" y="1099"/>
                  </a:moveTo>
                  <a:cubicBezTo>
                    <a:pt x="10213" y="1099"/>
                    <a:pt x="11739" y="1834"/>
                    <a:pt x="12928" y="2514"/>
                  </a:cubicBezTo>
                  <a:cubicBezTo>
                    <a:pt x="15190" y="3806"/>
                    <a:pt x="17154" y="5801"/>
                    <a:pt x="17151" y="8562"/>
                  </a:cubicBezTo>
                  <a:cubicBezTo>
                    <a:pt x="17150" y="11027"/>
                    <a:pt x="16062" y="14041"/>
                    <a:pt x="14176" y="15676"/>
                  </a:cubicBezTo>
                  <a:cubicBezTo>
                    <a:pt x="13112" y="16598"/>
                    <a:pt x="11835" y="16976"/>
                    <a:pt x="10526" y="16976"/>
                  </a:cubicBezTo>
                  <a:cubicBezTo>
                    <a:pt x="8796" y="16976"/>
                    <a:pt x="7009" y="16315"/>
                    <a:pt x="5579" y="15381"/>
                  </a:cubicBezTo>
                  <a:cubicBezTo>
                    <a:pt x="2756" y="13536"/>
                    <a:pt x="1781" y="10776"/>
                    <a:pt x="2574" y="7531"/>
                  </a:cubicBezTo>
                  <a:cubicBezTo>
                    <a:pt x="2925" y="6098"/>
                    <a:pt x="3537" y="4567"/>
                    <a:pt x="4464" y="3322"/>
                  </a:cubicBezTo>
                  <a:cubicBezTo>
                    <a:pt x="4471" y="3316"/>
                    <a:pt x="4477" y="3308"/>
                    <a:pt x="4485" y="3302"/>
                  </a:cubicBezTo>
                  <a:cubicBezTo>
                    <a:pt x="5475" y="2436"/>
                    <a:pt x="6694" y="1440"/>
                    <a:pt x="8014" y="1172"/>
                  </a:cubicBezTo>
                  <a:cubicBezTo>
                    <a:pt x="8262" y="1122"/>
                    <a:pt x="8514" y="1099"/>
                    <a:pt x="8769" y="1099"/>
                  </a:cubicBezTo>
                  <a:close/>
                  <a:moveTo>
                    <a:pt x="8887" y="1"/>
                  </a:moveTo>
                  <a:cubicBezTo>
                    <a:pt x="8837" y="1"/>
                    <a:pt x="8788" y="1"/>
                    <a:pt x="8738" y="3"/>
                  </a:cubicBezTo>
                  <a:cubicBezTo>
                    <a:pt x="6181" y="71"/>
                    <a:pt x="3888" y="2245"/>
                    <a:pt x="2440" y="4180"/>
                  </a:cubicBezTo>
                  <a:cubicBezTo>
                    <a:pt x="877" y="6267"/>
                    <a:pt x="1" y="8911"/>
                    <a:pt x="661" y="11505"/>
                  </a:cubicBezTo>
                  <a:cubicBezTo>
                    <a:pt x="1175" y="13521"/>
                    <a:pt x="2542" y="15297"/>
                    <a:pt x="4474" y="15997"/>
                  </a:cubicBezTo>
                  <a:cubicBezTo>
                    <a:pt x="6169" y="17258"/>
                    <a:pt x="8337" y="18017"/>
                    <a:pt x="10414" y="18017"/>
                  </a:cubicBezTo>
                  <a:cubicBezTo>
                    <a:pt x="12074" y="18017"/>
                    <a:pt x="13676" y="17532"/>
                    <a:pt x="14932" y="16430"/>
                  </a:cubicBezTo>
                  <a:cubicBezTo>
                    <a:pt x="18721" y="13109"/>
                    <a:pt x="19489" y="6595"/>
                    <a:pt x="15668" y="3108"/>
                  </a:cubicBezTo>
                  <a:cubicBezTo>
                    <a:pt x="13933" y="1526"/>
                    <a:pt x="11308" y="1"/>
                    <a:pt x="88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60"/>
            <p:cNvSpPr/>
            <p:nvPr/>
          </p:nvSpPr>
          <p:spPr>
            <a:xfrm>
              <a:off x="1611400" y="4264325"/>
              <a:ext cx="204725" cy="224825"/>
            </a:xfrm>
            <a:custGeom>
              <a:avLst/>
              <a:gdLst/>
              <a:ahLst/>
              <a:cxnLst/>
              <a:rect l="l" t="t" r="r" b="b"/>
              <a:pathLst>
                <a:path w="8189" h="8993" extrusionOk="0">
                  <a:moveTo>
                    <a:pt x="3561" y="0"/>
                  </a:moveTo>
                  <a:cubicBezTo>
                    <a:pt x="1727" y="0"/>
                    <a:pt x="0" y="1490"/>
                    <a:pt x="935" y="3575"/>
                  </a:cubicBezTo>
                  <a:cubicBezTo>
                    <a:pt x="1077" y="3892"/>
                    <a:pt x="1311" y="4020"/>
                    <a:pt x="1557" y="4020"/>
                  </a:cubicBezTo>
                  <a:cubicBezTo>
                    <a:pt x="2000" y="4020"/>
                    <a:pt x="2483" y="3607"/>
                    <a:pt x="2546" y="3138"/>
                  </a:cubicBezTo>
                  <a:cubicBezTo>
                    <a:pt x="2652" y="2350"/>
                    <a:pt x="3006" y="2037"/>
                    <a:pt x="3405" y="2037"/>
                  </a:cubicBezTo>
                  <a:cubicBezTo>
                    <a:pt x="4054" y="2037"/>
                    <a:pt x="4819" y="2864"/>
                    <a:pt x="4821" y="3825"/>
                  </a:cubicBezTo>
                  <a:cubicBezTo>
                    <a:pt x="4825" y="5165"/>
                    <a:pt x="3942" y="6358"/>
                    <a:pt x="3228" y="7421"/>
                  </a:cubicBezTo>
                  <a:cubicBezTo>
                    <a:pt x="2689" y="8221"/>
                    <a:pt x="3437" y="8993"/>
                    <a:pt x="4195" y="8993"/>
                  </a:cubicBezTo>
                  <a:cubicBezTo>
                    <a:pt x="4522" y="8993"/>
                    <a:pt x="4850" y="8849"/>
                    <a:pt x="5078" y="8503"/>
                  </a:cubicBezTo>
                  <a:cubicBezTo>
                    <a:pt x="6537" y="6287"/>
                    <a:pt x="8188" y="2626"/>
                    <a:pt x="5438" y="602"/>
                  </a:cubicBezTo>
                  <a:cubicBezTo>
                    <a:pt x="4875" y="188"/>
                    <a:pt x="4211" y="0"/>
                    <a:pt x="3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60"/>
            <p:cNvSpPr/>
            <p:nvPr/>
          </p:nvSpPr>
          <p:spPr>
            <a:xfrm>
              <a:off x="1688575" y="4506825"/>
              <a:ext cx="60375" cy="62375"/>
            </a:xfrm>
            <a:custGeom>
              <a:avLst/>
              <a:gdLst/>
              <a:ahLst/>
              <a:cxnLst/>
              <a:rect l="l" t="t" r="r" b="b"/>
              <a:pathLst>
                <a:path w="2415" h="2495" extrusionOk="0">
                  <a:moveTo>
                    <a:pt x="1242" y="0"/>
                  </a:moveTo>
                  <a:cubicBezTo>
                    <a:pt x="1230" y="0"/>
                    <a:pt x="1219" y="1"/>
                    <a:pt x="1207" y="1"/>
                  </a:cubicBezTo>
                  <a:cubicBezTo>
                    <a:pt x="1005" y="10"/>
                    <a:pt x="807" y="63"/>
                    <a:pt x="629" y="158"/>
                  </a:cubicBezTo>
                  <a:cubicBezTo>
                    <a:pt x="403" y="277"/>
                    <a:pt x="150" y="585"/>
                    <a:pt x="103" y="841"/>
                  </a:cubicBezTo>
                  <a:cubicBezTo>
                    <a:pt x="93" y="897"/>
                    <a:pt x="83" y="952"/>
                    <a:pt x="73" y="1007"/>
                  </a:cubicBezTo>
                  <a:cubicBezTo>
                    <a:pt x="0" y="1417"/>
                    <a:pt x="50" y="1851"/>
                    <a:pt x="375" y="2151"/>
                  </a:cubicBezTo>
                  <a:cubicBezTo>
                    <a:pt x="605" y="2361"/>
                    <a:pt x="887" y="2495"/>
                    <a:pt x="1207" y="2495"/>
                  </a:cubicBezTo>
                  <a:cubicBezTo>
                    <a:pt x="1517" y="2490"/>
                    <a:pt x="1814" y="2367"/>
                    <a:pt x="2037" y="2151"/>
                  </a:cubicBezTo>
                  <a:cubicBezTo>
                    <a:pt x="2354" y="1833"/>
                    <a:pt x="2415" y="1430"/>
                    <a:pt x="2339" y="1007"/>
                  </a:cubicBezTo>
                  <a:cubicBezTo>
                    <a:pt x="2329" y="952"/>
                    <a:pt x="2319" y="897"/>
                    <a:pt x="2309" y="841"/>
                  </a:cubicBezTo>
                  <a:cubicBezTo>
                    <a:pt x="2267" y="605"/>
                    <a:pt x="2080" y="387"/>
                    <a:pt x="1900" y="247"/>
                  </a:cubicBezTo>
                  <a:cubicBezTo>
                    <a:pt x="1716" y="105"/>
                    <a:pt x="1480" y="0"/>
                    <a:pt x="12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1" name="Google Shape;441;p60"/>
          <p:cNvSpPr/>
          <p:nvPr/>
        </p:nvSpPr>
        <p:spPr>
          <a:xfrm>
            <a:off x="3562600" y="2371004"/>
            <a:ext cx="401886" cy="298579"/>
          </a:xfrm>
          <a:custGeom>
            <a:avLst/>
            <a:gdLst/>
            <a:ahLst/>
            <a:cxnLst/>
            <a:rect l="l" t="t" r="r" b="b"/>
            <a:pathLst>
              <a:path w="285532" h="196111" extrusionOk="0">
                <a:moveTo>
                  <a:pt x="269081" y="0"/>
                </a:moveTo>
                <a:lnTo>
                  <a:pt x="78609" y="158394"/>
                </a:lnTo>
                <a:lnTo>
                  <a:pt x="21130" y="75516"/>
                </a:lnTo>
                <a:lnTo>
                  <a:pt x="0" y="90186"/>
                </a:lnTo>
                <a:lnTo>
                  <a:pt x="73490" y="196110"/>
                </a:lnTo>
                <a:lnTo>
                  <a:pt x="285531" y="19789"/>
                </a:lnTo>
                <a:lnTo>
                  <a:pt x="26908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60"/>
          <p:cNvSpPr txBox="1">
            <a:spLocks noGrp="1"/>
          </p:cNvSpPr>
          <p:nvPr>
            <p:ph type="title"/>
          </p:nvPr>
        </p:nvSpPr>
        <p:spPr>
          <a:xfrm>
            <a:off x="800975" y="2010025"/>
            <a:ext cx="2459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STILE DI VITA</a:t>
            </a:r>
            <a:endParaRPr dirty="0"/>
          </a:p>
        </p:txBody>
      </p:sp>
      <p:sp>
        <p:nvSpPr>
          <p:cNvPr id="443" name="Google Shape;443;p60"/>
          <p:cNvSpPr txBox="1">
            <a:spLocks noGrp="1"/>
          </p:cNvSpPr>
          <p:nvPr>
            <p:ph type="subTitle" idx="1"/>
          </p:nvPr>
        </p:nvSpPr>
        <p:spPr>
          <a:xfrm>
            <a:off x="801101" y="2400094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PER VIVERE PIENAMENTE IL MOMENTO PRESENTE</a:t>
            </a:r>
            <a:endParaRPr dirty="0"/>
          </a:p>
        </p:txBody>
      </p:sp>
      <p:sp>
        <p:nvSpPr>
          <p:cNvPr id="444" name="Google Shape;444;p60"/>
          <p:cNvSpPr txBox="1">
            <a:spLocks noGrp="1"/>
          </p:cNvSpPr>
          <p:nvPr>
            <p:ph type="title" idx="2"/>
          </p:nvPr>
        </p:nvSpPr>
        <p:spPr>
          <a:xfrm>
            <a:off x="5502342" y="1437054"/>
            <a:ext cx="24594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MOLTI MODI PER COLTIVARE QUESTO STILE DI VITA</a:t>
            </a:r>
            <a:endParaRPr dirty="0"/>
          </a:p>
        </p:txBody>
      </p:sp>
      <p:sp>
        <p:nvSpPr>
          <p:cNvPr id="445" name="Google Shape;445;p60"/>
          <p:cNvSpPr txBox="1">
            <a:spLocks noGrp="1"/>
          </p:cNvSpPr>
          <p:nvPr>
            <p:ph type="subTitle" idx="3"/>
          </p:nvPr>
        </p:nvSpPr>
        <p:spPr>
          <a:xfrm>
            <a:off x="5883499" y="1855050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RESPIRARE E PRENDERE CONSAPEVOLEZZA DI NOI STESSI</a:t>
            </a:r>
            <a:endParaRPr dirty="0"/>
          </a:p>
        </p:txBody>
      </p:sp>
      <p:sp>
        <p:nvSpPr>
          <p:cNvPr id="446" name="Google Shape;446;p60"/>
          <p:cNvSpPr txBox="1">
            <a:spLocks noGrp="1"/>
          </p:cNvSpPr>
          <p:nvPr>
            <p:ph type="subTitle" idx="5"/>
          </p:nvPr>
        </p:nvSpPr>
        <p:spPr>
          <a:xfrm>
            <a:off x="801101" y="3838273"/>
            <a:ext cx="24594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 UN MOMENTO DI CONOSCENZA DI S</a:t>
            </a:r>
            <a:r>
              <a:rPr lang="it-IT" dirty="0"/>
              <a:t>È</a:t>
            </a:r>
            <a:r>
              <a:rPr lang="en" dirty="0"/>
              <a:t> </a:t>
            </a:r>
            <a:endParaRPr dirty="0"/>
          </a:p>
        </p:txBody>
      </p:sp>
      <p:sp>
        <p:nvSpPr>
          <p:cNvPr id="449" name="Google Shape;449;p60"/>
          <p:cNvSpPr/>
          <p:nvPr/>
        </p:nvSpPr>
        <p:spPr>
          <a:xfrm>
            <a:off x="3520525" y="3831400"/>
            <a:ext cx="298800" cy="298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441;p60">
            <a:extLst>
              <a:ext uri="{FF2B5EF4-FFF2-40B4-BE49-F238E27FC236}">
                <a16:creationId xmlns:a16="http://schemas.microsoft.com/office/drawing/2014/main" id="{4F18909C-9E40-5743-2916-8D0BDFF78BEE}"/>
              </a:ext>
            </a:extLst>
          </p:cNvPr>
          <p:cNvSpPr/>
          <p:nvPr/>
        </p:nvSpPr>
        <p:spPr>
          <a:xfrm>
            <a:off x="3500297" y="3788167"/>
            <a:ext cx="401886" cy="298579"/>
          </a:xfrm>
          <a:custGeom>
            <a:avLst/>
            <a:gdLst/>
            <a:ahLst/>
            <a:cxnLst/>
            <a:rect l="l" t="t" r="r" b="b"/>
            <a:pathLst>
              <a:path w="285532" h="196111" extrusionOk="0">
                <a:moveTo>
                  <a:pt x="269081" y="0"/>
                </a:moveTo>
                <a:lnTo>
                  <a:pt x="78609" y="158394"/>
                </a:lnTo>
                <a:lnTo>
                  <a:pt x="21130" y="75516"/>
                </a:lnTo>
                <a:lnTo>
                  <a:pt x="0" y="90186"/>
                </a:lnTo>
                <a:lnTo>
                  <a:pt x="73490" y="196110"/>
                </a:lnTo>
                <a:lnTo>
                  <a:pt x="285531" y="19789"/>
                </a:lnTo>
                <a:lnTo>
                  <a:pt x="26908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441;p60">
            <a:extLst>
              <a:ext uri="{FF2B5EF4-FFF2-40B4-BE49-F238E27FC236}">
                <a16:creationId xmlns:a16="http://schemas.microsoft.com/office/drawing/2014/main" id="{6C9BB99E-0B08-947D-F688-C8F931B942E7}"/>
              </a:ext>
            </a:extLst>
          </p:cNvPr>
          <p:cNvSpPr/>
          <p:nvPr/>
        </p:nvSpPr>
        <p:spPr>
          <a:xfrm>
            <a:off x="5062310" y="1344303"/>
            <a:ext cx="401886" cy="298579"/>
          </a:xfrm>
          <a:custGeom>
            <a:avLst/>
            <a:gdLst/>
            <a:ahLst/>
            <a:cxnLst/>
            <a:rect l="l" t="t" r="r" b="b"/>
            <a:pathLst>
              <a:path w="285532" h="196111" extrusionOk="0">
                <a:moveTo>
                  <a:pt x="269081" y="0"/>
                </a:moveTo>
                <a:lnTo>
                  <a:pt x="78609" y="158394"/>
                </a:lnTo>
                <a:lnTo>
                  <a:pt x="21130" y="75516"/>
                </a:lnTo>
                <a:lnTo>
                  <a:pt x="0" y="90186"/>
                </a:lnTo>
                <a:lnTo>
                  <a:pt x="73490" y="196110"/>
                </a:lnTo>
                <a:lnTo>
                  <a:pt x="285531" y="19789"/>
                </a:lnTo>
                <a:lnTo>
                  <a:pt x="269081" y="0"/>
                </a:ln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48" name="Picture 4" descr="Mindfulness – Studio Antonella Buranello">
            <a:extLst>
              <a:ext uri="{FF2B5EF4-FFF2-40B4-BE49-F238E27FC236}">
                <a16:creationId xmlns:a16="http://schemas.microsoft.com/office/drawing/2014/main" id="{D81C68F3-ACBC-EBC1-9E8B-79F85393F7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" t="22507" r="1501" b="13827"/>
          <a:stretch/>
        </p:blipFill>
        <p:spPr bwMode="auto">
          <a:xfrm>
            <a:off x="4852252" y="2813187"/>
            <a:ext cx="3750671" cy="142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23107FF-F11F-5316-60B1-47D83E8389B2}"/>
              </a:ext>
            </a:extLst>
          </p:cNvPr>
          <p:cNvSpPr txBox="1"/>
          <p:nvPr/>
        </p:nvSpPr>
        <p:spPr>
          <a:xfrm>
            <a:off x="1089660" y="464820"/>
            <a:ext cx="1234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27/04/2023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61"/>
          <p:cNvSpPr txBox="1">
            <a:spLocks noGrp="1"/>
          </p:cNvSpPr>
          <p:nvPr>
            <p:ph type="title"/>
          </p:nvPr>
        </p:nvSpPr>
        <p:spPr>
          <a:xfrm>
            <a:off x="2743715" y="1845530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DISGUSTO</a:t>
            </a:r>
            <a:endParaRPr dirty="0"/>
          </a:p>
        </p:txBody>
      </p:sp>
      <p:sp>
        <p:nvSpPr>
          <p:cNvPr id="458" name="Google Shape;458;p61"/>
          <p:cNvSpPr txBox="1">
            <a:spLocks noGrp="1"/>
          </p:cNvSpPr>
          <p:nvPr>
            <p:ph type="title" idx="2"/>
          </p:nvPr>
        </p:nvSpPr>
        <p:spPr>
          <a:xfrm>
            <a:off x="5961455" y="1990518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GIOIA</a:t>
            </a:r>
            <a:endParaRPr dirty="0"/>
          </a:p>
        </p:txBody>
      </p:sp>
      <p:sp>
        <p:nvSpPr>
          <p:cNvPr id="460" name="Google Shape;460;p61"/>
          <p:cNvSpPr txBox="1">
            <a:spLocks noGrp="1"/>
          </p:cNvSpPr>
          <p:nvPr>
            <p:ph type="title" idx="4"/>
          </p:nvPr>
        </p:nvSpPr>
        <p:spPr>
          <a:xfrm>
            <a:off x="2571640" y="3383986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TRISTEZZA</a:t>
            </a:r>
            <a:endParaRPr dirty="0"/>
          </a:p>
        </p:txBody>
      </p:sp>
      <p:sp>
        <p:nvSpPr>
          <p:cNvPr id="462" name="Google Shape;462;p61"/>
          <p:cNvSpPr txBox="1">
            <a:spLocks noGrp="1"/>
          </p:cNvSpPr>
          <p:nvPr>
            <p:ph type="title" idx="6"/>
          </p:nvPr>
        </p:nvSpPr>
        <p:spPr>
          <a:xfrm>
            <a:off x="5961455" y="3349503"/>
            <a:ext cx="1971900" cy="48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RABBIA</a:t>
            </a:r>
            <a:endParaRPr dirty="0"/>
          </a:p>
        </p:txBody>
      </p:sp>
      <p:sp>
        <p:nvSpPr>
          <p:cNvPr id="464" name="Google Shape;464;p61"/>
          <p:cNvSpPr txBox="1">
            <a:spLocks noGrp="1"/>
          </p:cNvSpPr>
          <p:nvPr>
            <p:ph type="title" idx="8"/>
          </p:nvPr>
        </p:nvSpPr>
        <p:spPr>
          <a:xfrm>
            <a:off x="1926750" y="711175"/>
            <a:ext cx="529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FLIP CORE EMOTIONS</a:t>
            </a:r>
            <a:endParaRPr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91781D-EF07-17B0-F2FA-93B24A392B7B}"/>
              </a:ext>
            </a:extLst>
          </p:cNvPr>
          <p:cNvSpPr txBox="1"/>
          <p:nvPr/>
        </p:nvSpPr>
        <p:spPr>
          <a:xfrm>
            <a:off x="1353911" y="443061"/>
            <a:ext cx="1244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28/04/2023</a:t>
            </a:r>
          </a:p>
        </p:txBody>
      </p:sp>
      <p:pic>
        <p:nvPicPr>
          <p:cNvPr id="4" name="Immagine 3" descr="Immagine che contiene disegno, illustrazione, Arte bambini, cartone animato&#10;&#10;Descrizione generata automaticamente">
            <a:extLst>
              <a:ext uri="{FF2B5EF4-FFF2-40B4-BE49-F238E27FC236}">
                <a16:creationId xmlns:a16="http://schemas.microsoft.com/office/drawing/2014/main" id="{718C69DD-1367-BFF5-0703-90A5B5D27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82132" y="1576067"/>
            <a:ext cx="1189508" cy="1126902"/>
          </a:xfrm>
          <a:prstGeom prst="rect">
            <a:avLst/>
          </a:prstGeom>
        </p:spPr>
      </p:pic>
      <p:pic>
        <p:nvPicPr>
          <p:cNvPr id="7" name="Immagine 6" descr="Immagine che contiene cartone animato, Animazione, bambola, giocattolo">
            <a:extLst>
              <a:ext uri="{FF2B5EF4-FFF2-40B4-BE49-F238E27FC236}">
                <a16:creationId xmlns:a16="http://schemas.microsoft.com/office/drawing/2014/main" id="{9DC642C1-DCAE-079B-9E91-FA17A8238C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25290" t="3704" r="23705"/>
          <a:stretch/>
        </p:blipFill>
        <p:spPr>
          <a:xfrm>
            <a:off x="1505646" y="3191369"/>
            <a:ext cx="920654" cy="97941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29439B5D-DD44-A5EB-E7D0-7DC54820E8A9}"/>
              </a:ext>
            </a:extLst>
          </p:cNvPr>
          <p:cNvSpPr txBox="1"/>
          <p:nvPr/>
        </p:nvSpPr>
        <p:spPr>
          <a:xfrm>
            <a:off x="7923" y="5143500"/>
            <a:ext cx="91281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>
                <a:hlinkClick r:id="rId6" tooltip="https://hoyhevistoloquepasa.blogspot.com/2015/07/"/>
              </a:rPr>
              <a:t>Questa foto</a:t>
            </a:r>
            <a:r>
              <a:rPr lang="it-IT" sz="900"/>
              <a:t> di Autore sconosciuto è concesso in licenza da </a:t>
            </a:r>
            <a:r>
              <a:rPr lang="it-IT" sz="900">
                <a:hlinkClick r:id="rId7" tooltip="https://creativecommons.org/licenses/by-nc-sa/3.0/"/>
              </a:rPr>
              <a:t>CC BY-SA-NC</a:t>
            </a:r>
            <a:endParaRPr lang="it-IT" sz="900"/>
          </a:p>
        </p:txBody>
      </p:sp>
      <p:pic>
        <p:nvPicPr>
          <p:cNvPr id="10" name="Immagine 9" descr="Immagine che contiene cartone animato, clipart, Arte bambini, disegno&#10;&#10;Descrizione generata automaticamente">
            <a:extLst>
              <a:ext uri="{FF2B5EF4-FFF2-40B4-BE49-F238E27FC236}">
                <a16:creationId xmlns:a16="http://schemas.microsoft.com/office/drawing/2014/main" id="{DDB17852-B74D-F3A8-7E68-81DB531165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15615" y="1692798"/>
            <a:ext cx="1167858" cy="1106391"/>
          </a:xfrm>
          <a:prstGeom prst="rect">
            <a:avLst/>
          </a:prstGeom>
        </p:spPr>
      </p:pic>
      <p:pic>
        <p:nvPicPr>
          <p:cNvPr id="13" name="Immagine 12" descr="Immagine che contiene cartone animato, Personaggio immaginario">
            <a:extLst>
              <a:ext uri="{FF2B5EF4-FFF2-40B4-BE49-F238E27FC236}">
                <a16:creationId xmlns:a16="http://schemas.microsoft.com/office/drawing/2014/main" id="{09A949FE-E199-713C-EBA9-8D670287FCA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l="27692" r="15749" b="12123"/>
          <a:stretch/>
        </p:blipFill>
        <p:spPr>
          <a:xfrm>
            <a:off x="4881647" y="3061867"/>
            <a:ext cx="835793" cy="1063673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1989047-F20E-3F65-D9B9-228AD93CB5BA}"/>
              </a:ext>
            </a:extLst>
          </p:cNvPr>
          <p:cNvSpPr txBox="1"/>
          <p:nvPr/>
        </p:nvSpPr>
        <p:spPr>
          <a:xfrm>
            <a:off x="1432322" y="5143500"/>
            <a:ext cx="6279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>
                <a:hlinkClick r:id="rId10" tooltip="https://rompigonadi.it/per-5-minuti-di-rabbia-occorrono-6-ore-per-riparare-i-danni-causati-al-nostro-corpo/2701"/>
              </a:rPr>
              <a:t>Questa foto</a:t>
            </a:r>
            <a:r>
              <a:rPr lang="it-IT" sz="900"/>
              <a:t> di Autore sconosciuto è concesso in licenza da </a:t>
            </a:r>
            <a:r>
              <a:rPr lang="it-IT" sz="900">
                <a:hlinkClick r:id="rId11" tooltip="https://creativecommons.org/licenses/by-nc-nd/3.0/"/>
              </a:rPr>
              <a:t>CC BY-NC-ND</a:t>
            </a:r>
            <a:endParaRPr lang="it-IT"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62"/>
          <p:cNvSpPr txBox="1">
            <a:spLocks noGrp="1"/>
          </p:cNvSpPr>
          <p:nvPr>
            <p:ph type="title"/>
          </p:nvPr>
        </p:nvSpPr>
        <p:spPr>
          <a:xfrm>
            <a:off x="534900" y="606740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ATTIVITÀ AL MUSEO MNAC</a:t>
            </a:r>
            <a:endParaRPr dirty="0"/>
          </a:p>
        </p:txBody>
      </p:sp>
      <p:sp>
        <p:nvSpPr>
          <p:cNvPr id="484" name="Google Shape;484;p62"/>
          <p:cNvSpPr txBox="1">
            <a:spLocks noGrp="1"/>
          </p:cNvSpPr>
          <p:nvPr>
            <p:ph type="subTitle" idx="1"/>
          </p:nvPr>
        </p:nvSpPr>
        <p:spPr>
          <a:xfrm>
            <a:off x="888860" y="2073935"/>
            <a:ext cx="3268500" cy="6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RICERCA DELLE EMOZIONI ATTRAVERSO L’ARTE</a:t>
            </a:r>
            <a:endParaRPr dirty="0"/>
          </a:p>
        </p:txBody>
      </p:sp>
      <p:pic>
        <p:nvPicPr>
          <p:cNvPr id="489" name="Google Shape;48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897" y="3897188"/>
            <a:ext cx="2015919" cy="101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 descr="Immagine che contiene scena, galleria, stanza, interno">
            <a:extLst>
              <a:ext uri="{FF2B5EF4-FFF2-40B4-BE49-F238E27FC236}">
                <a16:creationId xmlns:a16="http://schemas.microsoft.com/office/drawing/2014/main" id="{5E6FD584-EC16-C509-DEE8-5C7229845D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935" b="9827"/>
          <a:stretch/>
        </p:blipFill>
        <p:spPr>
          <a:xfrm>
            <a:off x="5095904" y="423281"/>
            <a:ext cx="1709709" cy="1509972"/>
          </a:xfrm>
          <a:prstGeom prst="rect">
            <a:avLst/>
          </a:prstGeom>
        </p:spPr>
      </p:pic>
      <p:pic>
        <p:nvPicPr>
          <p:cNvPr id="7" name="Immagine 6" descr="Immagine che contiene arte, scena, galleria, calzature&#10;&#10;Descrizione generata automaticamente">
            <a:extLst>
              <a:ext uri="{FF2B5EF4-FFF2-40B4-BE49-F238E27FC236}">
                <a16:creationId xmlns:a16="http://schemas.microsoft.com/office/drawing/2014/main" id="{BF76555C-BD2C-6D9C-1F91-CD2A09DF3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746" y="2176831"/>
            <a:ext cx="2015919" cy="1509971"/>
          </a:xfrm>
          <a:prstGeom prst="rect">
            <a:avLst/>
          </a:prstGeom>
        </p:spPr>
      </p:pic>
      <p:pic>
        <p:nvPicPr>
          <p:cNvPr id="9" name="Immagine 8" descr="Immagine che contiene aria aperta, cielo, nuvola, strada&#10;&#10;Descrizione generata automaticamente">
            <a:extLst>
              <a:ext uri="{FF2B5EF4-FFF2-40B4-BE49-F238E27FC236}">
                <a16:creationId xmlns:a16="http://schemas.microsoft.com/office/drawing/2014/main" id="{BD4C0ECF-0E5F-A467-8E1B-08AB04BCBE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996" b="42764"/>
          <a:stretch/>
        </p:blipFill>
        <p:spPr>
          <a:xfrm>
            <a:off x="475275" y="2672807"/>
            <a:ext cx="3857625" cy="186395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BAFFA64-8F59-5964-68AF-9677953243FA}"/>
              </a:ext>
            </a:extLst>
          </p:cNvPr>
          <p:cNvSpPr txBox="1"/>
          <p:nvPr/>
        </p:nvSpPr>
        <p:spPr>
          <a:xfrm>
            <a:off x="7837101" y="332815"/>
            <a:ext cx="96411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hlinkClick r:id="rId7"/>
              </a:rPr>
              <a:t>https://flip.com/groups/14593832/topics/36341724/responses</a:t>
            </a:r>
            <a:endParaRPr lang="it-IT" dirty="0"/>
          </a:p>
        </p:txBody>
      </p:sp>
      <p:pic>
        <p:nvPicPr>
          <p:cNvPr id="13" name="Immagine 12" descr="Immagine che contiene portafotografie, dipinto, interno, arte&#10;&#10;Descrizione generata automaticamente">
            <a:extLst>
              <a:ext uri="{FF2B5EF4-FFF2-40B4-BE49-F238E27FC236}">
                <a16:creationId xmlns:a16="http://schemas.microsoft.com/office/drawing/2014/main" id="{AFCC6125-772A-DC7C-4A24-4C3D798F1F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6642" y="2433124"/>
            <a:ext cx="1397965" cy="1863953"/>
          </a:xfrm>
          <a:prstGeom prst="rect">
            <a:avLst/>
          </a:prstGeom>
        </p:spPr>
      </p:pic>
      <p:pic>
        <p:nvPicPr>
          <p:cNvPr id="15" name="Immagine 14" descr="Immagine che contiene portafotografie, dipinto, Arti visive, Galleria d'arte&#10;&#10;Descrizione generata automaticamente">
            <a:extLst>
              <a:ext uri="{FF2B5EF4-FFF2-40B4-BE49-F238E27FC236}">
                <a16:creationId xmlns:a16="http://schemas.microsoft.com/office/drawing/2014/main" id="{BA2EA542-D4CE-AEA8-6B01-0E73DCA258B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7550"/>
          <a:stretch/>
        </p:blipFill>
        <p:spPr>
          <a:xfrm>
            <a:off x="6704622" y="3766342"/>
            <a:ext cx="1047233" cy="1011626"/>
          </a:xfrm>
          <a:prstGeom prst="rect">
            <a:avLst/>
          </a:prstGeom>
        </p:spPr>
      </p:pic>
      <p:pic>
        <p:nvPicPr>
          <p:cNvPr id="17" name="Immagine 16" descr="Immagine che contiene arte, interno, Scultura classica, scultura">
            <a:extLst>
              <a:ext uri="{FF2B5EF4-FFF2-40B4-BE49-F238E27FC236}">
                <a16:creationId xmlns:a16="http://schemas.microsoft.com/office/drawing/2014/main" id="{2E3E0E00-05CF-CC6E-F010-0365415902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4622" y="587319"/>
            <a:ext cx="1132479" cy="15099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4B067D36-1173-FDBC-43D6-27E5E902A7AA}"/>
              </a:ext>
            </a:extLst>
          </p:cNvPr>
          <p:cNvSpPr>
            <a:spLocks noGrp="1"/>
          </p:cNvSpPr>
          <p:nvPr>
            <p:ph type="title" idx="6"/>
          </p:nvPr>
        </p:nvSpPr>
        <p:spPr/>
        <p:txBody>
          <a:bodyPr/>
          <a:lstStyle/>
          <a:p>
            <a:r>
              <a:rPr lang="it-IT" dirty="0"/>
              <a:t>29/04/2023</a:t>
            </a:r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E5C9C190-491A-0AC4-3AED-38C389857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403" y="838400"/>
            <a:ext cx="3314311" cy="2171500"/>
          </a:xfrm>
        </p:spPr>
        <p:txBody>
          <a:bodyPr/>
          <a:lstStyle/>
          <a:p>
            <a:pPr algn="ctr"/>
            <a:r>
              <a:rPr lang="it-IT" sz="4000" dirty="0"/>
              <a:t>GRADUATION DAY!!</a:t>
            </a:r>
          </a:p>
        </p:txBody>
      </p:sp>
      <p:pic>
        <p:nvPicPr>
          <p:cNvPr id="19" name="Immagine 18" descr="Immagine che contiene vestiti, Viso umano, persona, muro&#10;&#10;Descrizione generata automaticamente">
            <a:extLst>
              <a:ext uri="{FF2B5EF4-FFF2-40B4-BE49-F238E27FC236}">
                <a16:creationId xmlns:a16="http://schemas.microsoft.com/office/drawing/2014/main" id="{0635349D-917D-F56F-8ECF-58C10BA03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82" y="1517451"/>
            <a:ext cx="3314311" cy="2469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book Lesson by Slidesgo">
  <a:themeElements>
    <a:clrScheme name="Simple Light">
      <a:dk1>
        <a:srgbClr val="595959"/>
      </a:dk1>
      <a:lt1>
        <a:srgbClr val="F1C232"/>
      </a:lt1>
      <a:dk2>
        <a:srgbClr val="595959"/>
      </a:dk2>
      <a:lt2>
        <a:srgbClr val="A8D68C"/>
      </a:lt2>
      <a:accent1>
        <a:srgbClr val="F1C232"/>
      </a:accent1>
      <a:accent2>
        <a:srgbClr val="B44141"/>
      </a:accent2>
      <a:accent3>
        <a:srgbClr val="F1C232"/>
      </a:accent3>
      <a:accent4>
        <a:srgbClr val="DF7070"/>
      </a:accent4>
      <a:accent5>
        <a:srgbClr val="7A9E64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309</Words>
  <Application>Microsoft Office PowerPoint</Application>
  <PresentationFormat>Presentazione su schermo (16:9)</PresentationFormat>
  <Paragraphs>53</Paragraphs>
  <Slides>13</Slides>
  <Notes>13</Notes>
  <HiddenSlides>0</HiddenSlides>
  <MMClips>4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Notebook Lesson by Slidesgo</vt:lpstr>
      <vt:lpstr> BARCELLONA</vt:lpstr>
      <vt:lpstr>23/04/2023</vt:lpstr>
      <vt:lpstr>24/04/2023</vt:lpstr>
      <vt:lpstr>Introduction</vt:lpstr>
      <vt:lpstr>Presentazione standard di PowerPoint</vt:lpstr>
      <vt:lpstr>Presentazione standard di PowerPoint</vt:lpstr>
      <vt:lpstr>IL GIOCO DELLA LAVA </vt:lpstr>
      <vt:lpstr>26/04/2023</vt:lpstr>
      <vt:lpstr>Presentazione standard di PowerPoint</vt:lpstr>
      <vt:lpstr>NON È UNA TECNICA DI RILASSAMENTO </vt:lpstr>
      <vt:lpstr>DISGUSTO</vt:lpstr>
      <vt:lpstr>ATTIVITÀ AL MUSEO MNAC</vt:lpstr>
      <vt:lpstr>29/04/2023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BARCELLONA</dc:title>
  <dc:creator>Sara Picatto</dc:creator>
  <cp:lastModifiedBy>Sara Picatto</cp:lastModifiedBy>
  <cp:revision>4</cp:revision>
  <dcterms:modified xsi:type="dcterms:W3CDTF">2023-11-30T13:24:58Z</dcterms:modified>
</cp:coreProperties>
</file>